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67" r:id="rId2"/>
    <p:sldId id="270" r:id="rId3"/>
    <p:sldId id="277" r:id="rId4"/>
    <p:sldId id="269" r:id="rId5"/>
    <p:sldId id="278" r:id="rId6"/>
    <p:sldId id="272" r:id="rId7"/>
    <p:sldId id="259" r:id="rId8"/>
    <p:sldId id="260" r:id="rId9"/>
    <p:sldId id="261" r:id="rId10"/>
    <p:sldId id="257" r:id="rId11"/>
    <p:sldId id="258" r:id="rId12"/>
    <p:sldId id="262" r:id="rId13"/>
    <p:sldId id="263" r:id="rId14"/>
    <p:sldId id="268" r:id="rId15"/>
    <p:sldId id="264" r:id="rId16"/>
    <p:sldId id="265" r:id="rId17"/>
    <p:sldId id="279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6"/>
    <p:restoredTop sz="94674"/>
  </p:normalViewPr>
  <p:slideViewPr>
    <p:cSldViewPr snapToGrid="0" snapToObjects="1">
      <p:cViewPr varScale="1">
        <p:scale>
          <a:sx n="150" d="100"/>
          <a:sy n="150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28947-C42E-3741-810A-EBEBB1ADB532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04BB-0AE2-BB4A-9FA5-BBAE6DEBF6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3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I’d like to start by quickly summarising</a:t>
            </a:r>
            <a:r>
              <a:rPr lang="en-GB" baseline="0" noProof="0"/>
              <a:t> the primary processes underlying community assembly, that is how species in a given region become structured in space. Species have first to disperse from a regional pool of species into an habitat patch. And then, selection and drift further filter species in the local habitat patch. This conforms to a niche theory, as selection is an important driver of community assembly.</a:t>
            </a:r>
            <a:endParaRPr lang="en-GB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625D1-4B31-B241-9BF5-21C21462D6C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689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If we remove selection from the equation, then community assembly becomes neutral.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625D1-4B31-B241-9BF5-21C21462D6C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35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To systematically explore the effect of spatial scale on the inference of assembly processes, we sampled these</a:t>
            </a:r>
            <a:r>
              <a:rPr lang="en-GB" baseline="0"/>
              <a:t> communities over different spatial extents. Next I’ll show an example with this intermediate case, which might be the most pervasive in nature – an intermediate dispersal capacity and intermediate niche breadth (some niche and some neutrality).</a:t>
            </a:r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2C14C-F9DA-4542-A636-F2B6048E4DB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86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 - iDiv Titel mit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71" y="228695"/>
            <a:ext cx="1977699" cy="686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01" y="6509240"/>
            <a:ext cx="2080585" cy="12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d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938" y="6399180"/>
            <a:ext cx="1977699" cy="25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Bild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938" y="350190"/>
            <a:ext cx="2709333" cy="53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05" y="6473506"/>
            <a:ext cx="845952" cy="16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6"/>
          <p:cNvSpPr txBox="1">
            <a:spLocks noChangeArrowheads="1"/>
          </p:cNvSpPr>
          <p:nvPr userDrawn="1"/>
        </p:nvSpPr>
        <p:spPr bwMode="auto">
          <a:xfrm>
            <a:off x="448698" y="6507811"/>
            <a:ext cx="141754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de-DE" altLang="en-US" sz="900" dirty="0">
                <a:latin typeface="Verdana" charset="0"/>
              </a:rPr>
              <a:t>Page </a:t>
            </a:r>
            <a:fld id="{1898A604-9036-6C49-8781-9B1DD63BEE4A}" type="slidenum">
              <a:rPr lang="de-DE" altLang="en-US" sz="900">
                <a:latin typeface="Verdana" charset="0"/>
              </a:rPr>
              <a:pPr eaLnBrk="1" hangingPunct="1"/>
              <a:t>‹#›</a:t>
            </a:fld>
            <a:endParaRPr lang="de-DE" altLang="en-US" sz="900" dirty="0">
              <a:latin typeface="Verdana" charset="0"/>
            </a:endParaRPr>
          </a:p>
        </p:txBody>
      </p:sp>
      <p:sp>
        <p:nvSpPr>
          <p:cNvPr id="3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3841080" y="3430429"/>
            <a:ext cx="4847077" cy="4116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520" b="0" i="1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3841080" y="3018778"/>
            <a:ext cx="4847077" cy="4116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520" b="1" i="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841080" y="4276602"/>
            <a:ext cx="4847077" cy="171521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620" baseline="0">
                <a:latin typeface="Verdana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2181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D6EA4-5CB8-B440-B333-89819D48EAD8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CF270-5513-1E4C-97FA-6AC46BB1AE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3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"/>
          <p:cNvSpPr txBox="1"/>
          <p:nvPr/>
        </p:nvSpPr>
        <p:spPr>
          <a:xfrm>
            <a:off x="553274" y="1579558"/>
            <a:ext cx="80728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GB" sz="3200" dirty="0"/>
            </a:br>
            <a:r>
              <a:rPr lang="en-GB" sz="3200" b="1" dirty="0"/>
              <a:t> </a:t>
            </a:r>
            <a:r>
              <a:rPr lang="en-GB" sz="3600" b="1" dirty="0"/>
              <a:t>Metacommunity simulation models</a:t>
            </a:r>
          </a:p>
          <a:p>
            <a:pPr algn="ctr"/>
            <a:endParaRPr lang="en-GB" sz="3200" dirty="0"/>
          </a:p>
          <a:p>
            <a:pPr algn="ctr"/>
            <a:r>
              <a:rPr lang="en-GB" sz="3200" dirty="0"/>
              <a:t>Duarte Viana</a:t>
            </a:r>
          </a:p>
          <a:p>
            <a:pPr algn="ctr"/>
            <a:r>
              <a:rPr lang="en-GB" sz="3200" dirty="0"/>
              <a:t>Jan 2021</a:t>
            </a:r>
          </a:p>
          <a:p>
            <a:pPr algn="ctr"/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827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9027" y="354227"/>
            <a:ext cx="70268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 description of the model (SPATCOM)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individual-based, spatially explicit model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Space is defined as a grid (lattice) where each cell is occupied by only one individual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The global community is assembled on a landscape composed of one or more environmental variables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Basic processes (in each time step):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mortality (neutral or niche-based)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reproduction (propagule production; neutral or niche-based)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dispersal (according to a defined dispersal kernel)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colonisation</a:t>
            </a:r>
            <a:r>
              <a:rPr lang="en-US" dirty="0"/>
              <a:t> (neutral or niche-based)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4BADD-9A64-454A-95EA-34E91DD3D38E}"/>
              </a:ext>
            </a:extLst>
          </p:cNvPr>
          <p:cNvSpPr txBox="1"/>
          <p:nvPr/>
        </p:nvSpPr>
        <p:spPr>
          <a:xfrm>
            <a:off x="5782734" y="622300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Viana &amp; Chase 2019</a:t>
            </a:r>
          </a:p>
        </p:txBody>
      </p:sp>
    </p:spTree>
    <p:extLst>
      <p:ext uri="{BB962C8B-B14F-4D97-AF65-F5344CB8AC3E}">
        <p14:creationId xmlns:p14="http://schemas.microsoft.com/office/powerpoint/2010/main" val="120289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0791" y="700299"/>
            <a:ext cx="681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/>
              <a:t>Build the grid and respective landscape</a:t>
            </a:r>
            <a:endParaRPr lang="en-US"/>
          </a:p>
        </p:txBody>
      </p:sp>
      <p:pic>
        <p:nvPicPr>
          <p:cNvPr id="6" name="Imagen 3" descr="spplot_env.jpeg"/>
          <p:cNvPicPr>
            <a:picLocks noChangeAspect="1"/>
          </p:cNvPicPr>
          <p:nvPr/>
        </p:nvPicPr>
        <p:blipFill rotWithShape="1">
          <a:blip r:embed="rId2"/>
          <a:srcRect t="13264" b="10749"/>
          <a:stretch/>
        </p:blipFill>
        <p:spPr>
          <a:xfrm>
            <a:off x="5207000" y="3691553"/>
            <a:ext cx="3301425" cy="2824578"/>
          </a:xfrm>
          <a:prstGeom prst="rect">
            <a:avLst/>
          </a:prstGeom>
        </p:spPr>
      </p:pic>
      <p:sp>
        <p:nvSpPr>
          <p:cNvPr id="7" name="CuadroTexto 12"/>
          <p:cNvSpPr txBox="1"/>
          <p:nvPr/>
        </p:nvSpPr>
        <p:spPr>
          <a:xfrm>
            <a:off x="6250296" y="3315509"/>
            <a:ext cx="116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Landscape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Dissecting the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212" y="1269955"/>
            <a:ext cx="71669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Environmental variable(s) can have different spatial structures: random or </a:t>
            </a:r>
            <a:r>
              <a:rPr lang="en-US" err="1"/>
              <a:t>autocorrelated</a:t>
            </a:r>
            <a:r>
              <a:rPr lang="en-US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/>
              <a:t>Autocorrelated</a:t>
            </a:r>
            <a:r>
              <a:rPr lang="en-US"/>
              <a:t> environmental variables are generated with Gaussian random fields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The ”grain” of autocorrelation is defined according to the ”range” parameter of a </a:t>
            </a:r>
            <a:r>
              <a:rPr lang="en-US" err="1"/>
              <a:t>variogram</a:t>
            </a:r>
            <a:r>
              <a:rPr lang="en-US"/>
              <a:t> model </a:t>
            </a:r>
          </a:p>
        </p:txBody>
      </p:sp>
      <p:pic>
        <p:nvPicPr>
          <p:cNvPr id="1026" name="Picture 2" descr="mage\Variogra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98" y="3801533"/>
            <a:ext cx="2906318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2"/>
          <p:cNvSpPr txBox="1"/>
          <p:nvPr/>
        </p:nvSpPr>
        <p:spPr>
          <a:xfrm>
            <a:off x="1796829" y="3315509"/>
            <a:ext cx="114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Variogram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19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Dissecting the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791" y="700299"/>
            <a:ext cx="681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 Define the species pool and distribute them over the grid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212" y="1269955"/>
            <a:ext cx="7356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/>
              <a:t>Species can be functionally equivalent or have different niches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Niches can be regularly spaced across the environmental gradient or have a phylogenetic 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The phylogenetic structure might be defined according to a Brownian-motion model of evolutionary trajectories </a:t>
            </a:r>
          </a:p>
        </p:txBody>
      </p:sp>
      <p:pic>
        <p:nvPicPr>
          <p:cNvPr id="2050" name="Picture 2" descr="mage result for phyloge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74" y="2947607"/>
            <a:ext cx="64103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6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Dissecting the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791" y="700299"/>
            <a:ext cx="681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3. Community assembly: </a:t>
            </a:r>
            <a:r>
              <a:rPr lang="en-US"/>
              <a:t>mortality and reproduction</a:t>
            </a:r>
            <a:endParaRPr 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873212" y="1269955"/>
            <a:ext cx="7356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3687" lvl="1" indent="-285750">
              <a:buFont typeface="Wingdings" charset="2"/>
              <a:buChar char="Ø"/>
            </a:pPr>
            <a:r>
              <a:rPr lang="en-US"/>
              <a:t>Mortality (D) = 0.02</a:t>
            </a:r>
          </a:p>
          <a:p>
            <a:pPr marL="269875" lvl="1" indent="-261938">
              <a:buFont typeface="Arial" charset="0"/>
              <a:buChar char="•"/>
            </a:pPr>
            <a:endParaRPr lang="en-US"/>
          </a:p>
          <a:p>
            <a:pPr marL="293687" lvl="1" indent="-285750">
              <a:buFont typeface="Wingdings" charset="2"/>
              <a:buChar char="Ø"/>
            </a:pPr>
            <a:r>
              <a:rPr lang="en-US"/>
              <a:t>Reproduction (synchronous)</a:t>
            </a:r>
          </a:p>
          <a:p>
            <a:pPr marL="727075" lvl="3" indent="-261938">
              <a:buFont typeface="Arial" charset="0"/>
              <a:buChar char="•"/>
            </a:pPr>
            <a:r>
              <a:rPr lang="en-US"/>
              <a:t>Reproductive population (M) = 0.7</a:t>
            </a:r>
          </a:p>
          <a:p>
            <a:pPr marL="727075" lvl="3" indent="-261938">
              <a:buFont typeface="Arial" charset="0"/>
              <a:buChar char="•"/>
            </a:pPr>
            <a:r>
              <a:rPr lang="en-US" err="1"/>
              <a:t>Nr</a:t>
            </a:r>
            <a:r>
              <a:rPr lang="en-US"/>
              <a:t>. Propagules (Z) = 10 (per mother)</a:t>
            </a:r>
          </a:p>
        </p:txBody>
      </p:sp>
    </p:spTree>
    <p:extLst>
      <p:ext uri="{BB962C8B-B14F-4D97-AF65-F5344CB8AC3E}">
        <p14:creationId xmlns:p14="http://schemas.microsoft.com/office/powerpoint/2010/main" val="58062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3533" y="133023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2738" lvl="3" indent="-304800"/>
            <a:r>
              <a:rPr lang="en-US"/>
              <a:t>Dispersal (lognormal kernel)</a:t>
            </a:r>
          </a:p>
          <a:p>
            <a:pPr marL="312738" lvl="4" indent="-304800">
              <a:buFont typeface="Arial" charset="0"/>
              <a:buChar char="•"/>
            </a:pPr>
            <a:r>
              <a:rPr lang="en-US"/>
              <a:t>Location = 0 (log-median distance)</a:t>
            </a:r>
          </a:p>
          <a:p>
            <a:pPr marL="312738" lvl="4" indent="-304800">
              <a:buFont typeface="Arial" charset="0"/>
              <a:buChar char="•"/>
            </a:pPr>
            <a:r>
              <a:rPr lang="en-US"/>
              <a:t>Scale = 0.1 </a:t>
            </a:r>
            <a:r>
              <a:rPr lang="mr-IN"/>
              <a:t>–</a:t>
            </a:r>
            <a:r>
              <a:rPr lang="en-US"/>
              <a:t> 7 (tail thickness)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Dissecting the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791" y="700299"/>
            <a:ext cx="681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3. Community assembly : </a:t>
            </a:r>
            <a:r>
              <a:rPr lang="en-US"/>
              <a:t>dispersal</a:t>
            </a:r>
            <a:endParaRPr lang="en-US" b="1"/>
          </a:p>
        </p:txBody>
      </p:sp>
      <p:pic>
        <p:nvPicPr>
          <p:cNvPr id="6" name="Imagen 6" descr="Plot_dispersal_1.tiff"/>
          <p:cNvPicPr>
            <a:picLocks noChangeAspect="1"/>
          </p:cNvPicPr>
          <p:nvPr/>
        </p:nvPicPr>
        <p:blipFill>
          <a:blip r:embed="rId2"/>
          <a:srcRect t="11429"/>
          <a:stretch>
            <a:fillRect/>
          </a:stretch>
        </p:blipFill>
        <p:spPr>
          <a:xfrm>
            <a:off x="498912" y="3342999"/>
            <a:ext cx="3883168" cy="3124778"/>
          </a:xfrm>
          <a:prstGeom prst="rect">
            <a:avLst/>
          </a:prstGeom>
        </p:spPr>
      </p:pic>
      <p:pic>
        <p:nvPicPr>
          <p:cNvPr id="7" name="Imagen 7" descr="Plot_dispersal_2.tiff"/>
          <p:cNvPicPr>
            <a:picLocks noChangeAspect="1"/>
          </p:cNvPicPr>
          <p:nvPr/>
        </p:nvPicPr>
        <p:blipFill>
          <a:blip r:embed="rId3"/>
          <a:srcRect t="14711"/>
          <a:stretch>
            <a:fillRect/>
          </a:stretch>
        </p:blipFill>
        <p:spPr>
          <a:xfrm>
            <a:off x="4935446" y="3465900"/>
            <a:ext cx="3883168" cy="30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52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Dissecting the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791" y="700299"/>
            <a:ext cx="681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3. Community assembly : </a:t>
            </a:r>
            <a:r>
              <a:rPr lang="en-US"/>
              <a:t>niche</a:t>
            </a:r>
            <a:endParaRPr 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873212" y="1193755"/>
            <a:ext cx="7356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lvl="5" indent="-457200"/>
            <a:r>
              <a:rPr lang="en-US"/>
              <a:t>Niche (Gaussian distribution)</a:t>
            </a:r>
          </a:p>
          <a:p>
            <a:pPr marL="269875" lvl="6" indent="-261938">
              <a:buFont typeface="Arial" charset="0"/>
              <a:buChar char="•"/>
            </a:pPr>
            <a:r>
              <a:rPr lang="en-US"/>
              <a:t>Niche optimum = trait value</a:t>
            </a:r>
          </a:p>
          <a:p>
            <a:pPr marL="269875" lvl="6" indent="-261938">
              <a:buFont typeface="Arial" charset="0"/>
              <a:buChar char="•"/>
            </a:pPr>
            <a:r>
              <a:rPr lang="en-US"/>
              <a:t>Niche breadth = amount of overlap between the </a:t>
            </a:r>
            <a:r>
              <a:rPr lang="en-US" err="1"/>
              <a:t>species’niches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3212" y="4790009"/>
            <a:ext cx="794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38" lvl="6" indent="-7938">
              <a:defRPr/>
            </a:pPr>
            <a:r>
              <a:rPr lang="en-US"/>
              <a:t>A species performance (</a:t>
            </a:r>
            <a:r>
              <a:rPr lang="en-US" err="1"/>
              <a:t>λ</a:t>
            </a:r>
            <a:r>
              <a:rPr lang="en-US"/>
              <a:t>) in a given environment </a:t>
            </a:r>
            <a:r>
              <a:rPr lang="mr-IN"/>
              <a:t>(</a:t>
            </a:r>
            <a:r>
              <a:rPr lang="mr-IN" err="1"/>
              <a:t>E</a:t>
            </a:r>
            <a:r>
              <a:rPr lang="mr-IN"/>
              <a:t>)</a:t>
            </a:r>
            <a:r>
              <a:rPr lang="en-US"/>
              <a:t> is given by</a:t>
            </a:r>
          </a:p>
          <a:p>
            <a:pPr marL="7938" lvl="6" indent="-7938">
              <a:defRPr/>
            </a:pPr>
            <a:endParaRPr lang="en-US"/>
          </a:p>
          <a:p>
            <a:pPr marL="7938" lvl="6" indent="-7938">
              <a:defRPr/>
            </a:pPr>
            <a:r>
              <a:rPr lang="el-GR" err="1"/>
              <a:t>λ</a:t>
            </a:r>
            <a:r>
              <a:rPr lang="el-GR" baseline="-25000" err="1"/>
              <a:t>i</a:t>
            </a:r>
            <a:r>
              <a:rPr lang="en-US"/>
              <a:t> </a:t>
            </a:r>
            <a:r>
              <a:rPr lang="mr-IN"/>
              <a:t>(</a:t>
            </a:r>
            <a:r>
              <a:rPr lang="mr-IN" err="1"/>
              <a:t>E</a:t>
            </a:r>
            <a:r>
              <a:rPr lang="mr-IN"/>
              <a:t>)</a:t>
            </a:r>
            <a:r>
              <a:rPr lang="pt-BR"/>
              <a:t> </a:t>
            </a:r>
            <a:r>
              <a:rPr lang="en-US"/>
              <a:t>= </a:t>
            </a:r>
            <a:r>
              <a:rPr lang="en-US" err="1"/>
              <a:t>exp</a:t>
            </a:r>
            <a:r>
              <a:rPr lang="en-US"/>
              <a:t>(-(E - µ</a:t>
            </a:r>
            <a:r>
              <a:rPr lang="en-US" baseline="-25000" err="1"/>
              <a:t>i</a:t>
            </a:r>
            <a:r>
              <a:rPr lang="en-US"/>
              <a:t>)</a:t>
            </a:r>
            <a:r>
              <a:rPr lang="en-US" baseline="30000"/>
              <a:t>2 </a:t>
            </a:r>
            <a:r>
              <a:rPr lang="en-US"/>
              <a:t>/ 2σ</a:t>
            </a:r>
            <a:r>
              <a:rPr lang="en-US" baseline="30000"/>
              <a:t>2</a:t>
            </a:r>
            <a:r>
              <a:rPr lang="en-US"/>
              <a:t>)</a:t>
            </a:r>
            <a:endParaRPr lang="en-US" baseline="30000"/>
          </a:p>
          <a:p>
            <a:pPr marL="0" lvl="5"/>
            <a:endParaRPr lang="en-US"/>
          </a:p>
          <a:p>
            <a:pPr marL="0" lvl="5"/>
            <a:r>
              <a:rPr lang="en-US"/>
              <a:t>Niche dependent processes (mortality, reproduction, </a:t>
            </a:r>
            <a:r>
              <a:rPr lang="en-US" err="1"/>
              <a:t>colonisation</a:t>
            </a:r>
            <a:r>
              <a:rPr lang="en-US"/>
              <a:t>); unless neutral</a:t>
            </a:r>
          </a:p>
        </p:txBody>
      </p:sp>
      <p:pic>
        <p:nvPicPr>
          <p:cNvPr id="9" name="Imagen 4" descr="Plot_niche_1.tiff"/>
          <p:cNvPicPr>
            <a:picLocks noChangeAspect="1"/>
          </p:cNvPicPr>
          <p:nvPr/>
        </p:nvPicPr>
        <p:blipFill>
          <a:blip r:embed="rId2"/>
          <a:srcRect t="11429"/>
          <a:stretch>
            <a:fillRect/>
          </a:stretch>
        </p:blipFill>
        <p:spPr>
          <a:xfrm>
            <a:off x="967200" y="2205072"/>
            <a:ext cx="2992111" cy="2407746"/>
          </a:xfrm>
          <a:prstGeom prst="rect">
            <a:avLst/>
          </a:prstGeom>
        </p:spPr>
      </p:pic>
      <p:pic>
        <p:nvPicPr>
          <p:cNvPr id="10" name="Imagen 5" descr="Plot_niche_2.tiff"/>
          <p:cNvPicPr>
            <a:picLocks noChangeAspect="1"/>
          </p:cNvPicPr>
          <p:nvPr/>
        </p:nvPicPr>
        <p:blipFill>
          <a:blip r:embed="rId3"/>
          <a:srcRect t="14710"/>
          <a:stretch>
            <a:fillRect/>
          </a:stretch>
        </p:blipFill>
        <p:spPr>
          <a:xfrm>
            <a:off x="4171834" y="2294276"/>
            <a:ext cx="2992111" cy="23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34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Dissecting the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791" y="700299"/>
            <a:ext cx="681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4. Run simulation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3212" y="1269955"/>
            <a:ext cx="7356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6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/>
              <a:t>Define number of generations (G; model iterations)</a:t>
            </a:r>
          </a:p>
          <a:p>
            <a:pPr marL="285750" marR="0" lvl="6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/>
              <a:t>In each time step, simulate mortality, reproduction, dispersal and </a:t>
            </a:r>
            <a:r>
              <a:rPr lang="en-US" err="1"/>
              <a:t>colonisation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8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76AACD-F0B2-4A48-AABC-758FAA472F73}"/>
              </a:ext>
            </a:extLst>
          </p:cNvPr>
          <p:cNvSpPr txBox="1"/>
          <p:nvPr/>
        </p:nvSpPr>
        <p:spPr>
          <a:xfrm>
            <a:off x="1016000" y="2235199"/>
            <a:ext cx="7323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Part C</a:t>
            </a:r>
          </a:p>
          <a:p>
            <a:pPr algn="ctr"/>
            <a:endParaRPr lang="en-GB" sz="2800" b="1" dirty="0"/>
          </a:p>
          <a:p>
            <a:pPr algn="ctr"/>
            <a:r>
              <a:rPr lang="en-GB" sz="2800" b="1" dirty="0"/>
              <a:t>Population-based metacommunity model</a:t>
            </a:r>
          </a:p>
        </p:txBody>
      </p:sp>
    </p:spTree>
    <p:extLst>
      <p:ext uri="{BB962C8B-B14F-4D97-AF65-F5344CB8AC3E}">
        <p14:creationId xmlns:p14="http://schemas.microsoft.com/office/powerpoint/2010/main" val="346821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128D65-7F73-5242-815D-B65C5C8C904B}"/>
              </a:ext>
            </a:extLst>
          </p:cNvPr>
          <p:cNvSpPr txBox="1"/>
          <p:nvPr/>
        </p:nvSpPr>
        <p:spPr>
          <a:xfrm>
            <a:off x="1557866" y="446275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Metacommunity dynamics</a:t>
            </a:r>
          </a:p>
          <a:p>
            <a:pPr algn="ctr"/>
            <a:r>
              <a:rPr lang="en-GB" sz="2400"/>
              <a:t>Modern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3933D-8F2C-0741-AB81-3AAA38A94DF2}"/>
              </a:ext>
            </a:extLst>
          </p:cNvPr>
          <p:cNvSpPr txBox="1"/>
          <p:nvPr/>
        </p:nvSpPr>
        <p:spPr>
          <a:xfrm>
            <a:off x="6925732" y="6425011"/>
            <a:ext cx="1989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Thompson et al. 2020</a:t>
            </a:r>
          </a:p>
        </p:txBody>
      </p:sp>
      <p:pic>
        <p:nvPicPr>
          <p:cNvPr id="4" name="Picture 2" descr="https://www.biorxiv.org/content/biorxiv/early/2019/11/07/832170/F1.large.jpg?width=800&amp;height=600&amp;carousel=1">
            <a:extLst>
              <a:ext uri="{FF2B5EF4-FFF2-40B4-BE49-F238E27FC236}">
                <a16:creationId xmlns:a16="http://schemas.microsoft.com/office/drawing/2014/main" id="{91B93FC3-80CF-5244-BC55-5D8B923E3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32"/>
          <a:stretch/>
        </p:blipFill>
        <p:spPr bwMode="auto">
          <a:xfrm>
            <a:off x="902424" y="1922001"/>
            <a:ext cx="7382933" cy="191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biorxiv.org/content/biorxiv/early/2019/11/07/832170/F1.large.jpg?width=800&amp;height=600&amp;carousel=1">
            <a:extLst>
              <a:ext uri="{FF2B5EF4-FFF2-40B4-BE49-F238E27FC236}">
                <a16:creationId xmlns:a16="http://schemas.microsoft.com/office/drawing/2014/main" id="{C1D7F359-1A1F-AA4A-ACBF-06CFEF0A0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8" t="28948" r="12365" b="59176"/>
          <a:stretch/>
        </p:blipFill>
        <p:spPr bwMode="auto">
          <a:xfrm>
            <a:off x="1820211" y="4480112"/>
            <a:ext cx="5547360" cy="7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63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C3188-C756-7744-B414-9808155B2C40}"/>
              </a:ext>
            </a:extLst>
          </p:cNvPr>
          <p:cNvSpPr txBox="1"/>
          <p:nvPr/>
        </p:nvSpPr>
        <p:spPr>
          <a:xfrm>
            <a:off x="152399" y="186509"/>
            <a:ext cx="8754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Density-dependent species interactions</a:t>
            </a:r>
          </a:p>
          <a:p>
            <a:pPr algn="ctr"/>
            <a:r>
              <a:rPr lang="en-GB" i="1" dirty="0"/>
              <a:t>α</a:t>
            </a:r>
            <a:r>
              <a:rPr lang="en-GB" i="1" baseline="-25000" dirty="0" err="1"/>
              <a:t>i,j</a:t>
            </a:r>
            <a:r>
              <a:rPr lang="en-GB" i="1" dirty="0"/>
              <a:t> </a:t>
            </a:r>
            <a:r>
              <a:rPr lang="en-GB" altLang="de-DE" dirty="0">
                <a:latin typeface="Calibri" panose="020F0502020204030204" pitchFamily="34" charset="0"/>
              </a:rPr>
              <a:t>is a phenomenological parameter in </a:t>
            </a:r>
            <a:r>
              <a:rPr lang="en-GB" altLang="de-DE" dirty="0" err="1">
                <a:latin typeface="Calibri" panose="020F0502020204030204" pitchFamily="34" charset="0"/>
              </a:rPr>
              <a:t>Lotka</a:t>
            </a:r>
            <a:r>
              <a:rPr lang="en-GB" altLang="de-DE" dirty="0">
                <a:latin typeface="Calibri" panose="020F0502020204030204" pitchFamily="34" charset="0"/>
              </a:rPr>
              <a:t>-Volterra models: the </a:t>
            </a:r>
            <a:r>
              <a:rPr lang="en-GB" altLang="de-DE" i="1" dirty="0">
                <a:latin typeface="Calibri" panose="020F0502020204030204" pitchFamily="34" charset="0"/>
              </a:rPr>
              <a:t>per capita </a:t>
            </a:r>
            <a:r>
              <a:rPr lang="en-GB" altLang="de-DE" dirty="0">
                <a:latin typeface="Calibri" panose="020F0502020204030204" pitchFamily="34" charset="0"/>
              </a:rPr>
              <a:t>impact of species </a:t>
            </a:r>
            <a:r>
              <a:rPr lang="en-GB" altLang="de-DE" i="1" dirty="0">
                <a:latin typeface="Calibri" panose="020F0502020204030204" pitchFamily="34" charset="0"/>
              </a:rPr>
              <a:t>j </a:t>
            </a:r>
            <a:r>
              <a:rPr lang="en-GB" altLang="de-DE" dirty="0">
                <a:latin typeface="Calibri" panose="020F0502020204030204" pitchFamily="34" charset="0"/>
              </a:rPr>
              <a:t>on species </a:t>
            </a:r>
            <a:r>
              <a:rPr lang="en-GB" altLang="de-DE" i="1" dirty="0" err="1">
                <a:latin typeface="Calibri" panose="020F0502020204030204" pitchFamily="34" charset="0"/>
              </a:rPr>
              <a:t>i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A48F5-148A-8245-815B-6BE404ADF3FA}"/>
              </a:ext>
            </a:extLst>
          </p:cNvPr>
          <p:cNvSpPr txBox="1"/>
          <p:nvPr/>
        </p:nvSpPr>
        <p:spPr>
          <a:xfrm>
            <a:off x="499533" y="1295399"/>
            <a:ext cx="58664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equal competition</a:t>
            </a:r>
            <a:r>
              <a:rPr lang="en-GB" dirty="0"/>
              <a:t>: </a:t>
            </a:r>
            <a:r>
              <a:rPr lang="en-GB" i="1" dirty="0"/>
              <a:t>α</a:t>
            </a:r>
            <a:r>
              <a:rPr lang="en-GB" i="1" baseline="-25000" dirty="0"/>
              <a:t>j,i</a:t>
            </a:r>
            <a:r>
              <a:rPr lang="en-GB" dirty="0"/>
              <a:t> = </a:t>
            </a:r>
            <a:r>
              <a:rPr lang="en-GB" i="1" dirty="0"/>
              <a:t>α</a:t>
            </a:r>
            <a:r>
              <a:rPr lang="en-GB" i="1" baseline="-25000" dirty="0"/>
              <a:t>i,i</a:t>
            </a:r>
            <a:r>
              <a:rPr lang="en-GB" dirty="0"/>
              <a:t> = </a:t>
            </a:r>
            <a:r>
              <a:rPr lang="en-GB" i="1" dirty="0"/>
              <a:t>α</a:t>
            </a:r>
            <a:r>
              <a:rPr lang="en-GB" i="1" baseline="-25000" dirty="0"/>
              <a:t>i,j</a:t>
            </a:r>
            <a:r>
              <a:rPr lang="en-GB" dirty="0"/>
              <a:t> = </a:t>
            </a:r>
            <a:r>
              <a:rPr lang="en-GB" i="1" dirty="0"/>
              <a:t>α</a:t>
            </a:r>
            <a:r>
              <a:rPr lang="en-GB" i="1" baseline="-25000" dirty="0"/>
              <a:t>j,j </a:t>
            </a:r>
            <a:r>
              <a:rPr lang="en-GB" i="1" dirty="0"/>
              <a:t>                                      </a:t>
            </a:r>
            <a:r>
              <a:rPr lang="en-GB" dirty="0"/>
              <a:t>individuals of all species compete equally, so that coexistence is unstable but exclusion is slow and determined by stochastic processes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stabilizing competition</a:t>
            </a:r>
            <a:r>
              <a:rPr lang="en-GB" dirty="0"/>
              <a:t>: </a:t>
            </a:r>
            <a:r>
              <a:rPr lang="en-GB" i="1" dirty="0"/>
              <a:t>α</a:t>
            </a:r>
            <a:r>
              <a:rPr lang="en-GB" i="1" baseline="-25000" dirty="0"/>
              <a:t>j,i</a:t>
            </a:r>
            <a:r>
              <a:rPr lang="en-GB" dirty="0"/>
              <a:t> &lt; </a:t>
            </a:r>
            <a:r>
              <a:rPr lang="en-GB" i="1" dirty="0"/>
              <a:t>α</a:t>
            </a:r>
            <a:r>
              <a:rPr lang="en-GB" i="1" baseline="-25000" dirty="0"/>
              <a:t>i,i</a:t>
            </a:r>
            <a:r>
              <a:rPr lang="en-GB" dirty="0"/>
              <a:t> and </a:t>
            </a:r>
            <a:r>
              <a:rPr lang="en-GB" i="1" dirty="0"/>
              <a:t>α</a:t>
            </a:r>
            <a:r>
              <a:rPr lang="en-GB" i="1" baseline="-25000" dirty="0"/>
              <a:t>i,j</a:t>
            </a:r>
            <a:r>
              <a:rPr lang="en-GB" dirty="0"/>
              <a:t> &lt; </a:t>
            </a:r>
            <a:r>
              <a:rPr lang="en-GB" i="1" dirty="0"/>
              <a:t>α</a:t>
            </a:r>
            <a:r>
              <a:rPr lang="en-GB" i="1" baseline="-25000" dirty="0"/>
              <a:t>jj</a:t>
            </a:r>
            <a:r>
              <a:rPr lang="en-GB" dirty="0"/>
              <a:t>                                species compete more strongly with themselves than with each other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competitive dominance</a:t>
            </a:r>
            <a:r>
              <a:rPr lang="en-GB" dirty="0"/>
              <a:t>: </a:t>
            </a:r>
            <a:r>
              <a:rPr lang="en-GB" i="1" dirty="0"/>
              <a:t>α</a:t>
            </a:r>
            <a:r>
              <a:rPr lang="en-GB" i="1" baseline="-25000" dirty="0"/>
              <a:t>j,i</a:t>
            </a:r>
            <a:r>
              <a:rPr lang="en-GB" dirty="0"/>
              <a:t> &gt; </a:t>
            </a:r>
            <a:r>
              <a:rPr lang="en-GB" i="1" dirty="0"/>
              <a:t>α</a:t>
            </a:r>
            <a:r>
              <a:rPr lang="en-GB" i="1" baseline="-25000" dirty="0"/>
              <a:t>i,i</a:t>
            </a:r>
            <a:r>
              <a:rPr lang="en-GB" dirty="0"/>
              <a:t> and </a:t>
            </a:r>
            <a:r>
              <a:rPr lang="en-GB" i="1" dirty="0"/>
              <a:t>α</a:t>
            </a:r>
            <a:r>
              <a:rPr lang="en-GB" i="1" baseline="-25000" dirty="0"/>
              <a:t>i,j</a:t>
            </a:r>
            <a:r>
              <a:rPr lang="en-GB" dirty="0"/>
              <a:t> &lt; </a:t>
            </a:r>
            <a:r>
              <a:rPr lang="en-GB" i="1" dirty="0"/>
              <a:t>α</a:t>
            </a:r>
            <a:r>
              <a:rPr lang="en-GB" i="1" baseline="-25000" dirty="0"/>
              <a:t>j,j</a:t>
            </a:r>
            <a:r>
              <a:rPr lang="en-GB" dirty="0"/>
              <a:t>                     competition is unbalanced so that the superior competitor </a:t>
            </a:r>
            <a:r>
              <a:rPr lang="en-GB" i="1" dirty="0"/>
              <a:t>i</a:t>
            </a:r>
            <a:r>
              <a:rPr lang="en-GB" dirty="0"/>
              <a:t> excludes the inferior species </a:t>
            </a:r>
            <a:r>
              <a:rPr lang="en-GB" i="1" dirty="0"/>
              <a:t>j</a:t>
            </a:r>
            <a:r>
              <a:rPr lang="en-GB" dirty="0"/>
              <a:t>, regardless of initial abundances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/>
              <a:t>destabilizing competition</a:t>
            </a:r>
            <a:r>
              <a:rPr lang="en-GB" dirty="0"/>
              <a:t>: </a:t>
            </a:r>
            <a:r>
              <a:rPr lang="en-GB" i="1" dirty="0"/>
              <a:t>α</a:t>
            </a:r>
            <a:r>
              <a:rPr lang="en-GB" i="1" baseline="-25000" dirty="0"/>
              <a:t>j,i</a:t>
            </a:r>
            <a:r>
              <a:rPr lang="en-GB" dirty="0"/>
              <a:t> &gt; </a:t>
            </a:r>
            <a:r>
              <a:rPr lang="en-GB" i="1" dirty="0"/>
              <a:t>α</a:t>
            </a:r>
            <a:r>
              <a:rPr lang="en-GB" i="1" baseline="-25000" dirty="0"/>
              <a:t>i,i</a:t>
            </a:r>
            <a:r>
              <a:rPr lang="en-GB" dirty="0"/>
              <a:t> and </a:t>
            </a:r>
            <a:r>
              <a:rPr lang="en-GB" i="1" dirty="0"/>
              <a:t>α</a:t>
            </a:r>
            <a:r>
              <a:rPr lang="en-GB" i="1" baseline="-25000" dirty="0"/>
              <a:t>i,j</a:t>
            </a:r>
            <a:r>
              <a:rPr lang="en-GB" dirty="0"/>
              <a:t> &gt; </a:t>
            </a:r>
            <a:r>
              <a:rPr lang="en-GB" i="1" dirty="0"/>
              <a:t>α</a:t>
            </a:r>
            <a:r>
              <a:rPr lang="en-GB" i="1" baseline="-25000" dirty="0"/>
              <a:t>j,j</a:t>
            </a:r>
            <a:r>
              <a:rPr lang="en-GB" dirty="0"/>
              <a:t>                           species compete with each other more strongly than with themselves so that the species with higher initial abundance excludes the other species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2C6B9-258A-9049-839C-C4D8C450F48D}"/>
              </a:ext>
            </a:extLst>
          </p:cNvPr>
          <p:cNvSpPr txBox="1"/>
          <p:nvPr/>
        </p:nvSpPr>
        <p:spPr>
          <a:xfrm>
            <a:off x="7553884" y="2539999"/>
            <a:ext cx="5180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Sp</a:t>
            </a:r>
            <a:r>
              <a:rPr lang="en-GB" dirty="0"/>
              <a:t> </a:t>
            </a:r>
            <a:r>
              <a:rPr lang="en-GB" dirty="0" err="1"/>
              <a:t>i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44EA-C314-CA43-AA10-0FC8F171BAEB}"/>
              </a:ext>
            </a:extLst>
          </p:cNvPr>
          <p:cNvSpPr txBox="1"/>
          <p:nvPr/>
        </p:nvSpPr>
        <p:spPr>
          <a:xfrm>
            <a:off x="7553884" y="3903132"/>
            <a:ext cx="5196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Sp</a:t>
            </a:r>
            <a:r>
              <a:rPr lang="en-GB" dirty="0"/>
              <a:t> j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3F7096-3552-5141-94AB-7CD03F9A225D}"/>
              </a:ext>
            </a:extLst>
          </p:cNvPr>
          <p:cNvCxnSpPr/>
          <p:nvPr/>
        </p:nvCxnSpPr>
        <p:spPr>
          <a:xfrm flipV="1">
            <a:off x="7697817" y="2909331"/>
            <a:ext cx="0" cy="9938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244A76-46A1-504C-877C-CDFCAAF7AC86}"/>
              </a:ext>
            </a:extLst>
          </p:cNvPr>
          <p:cNvCxnSpPr>
            <a:cxnSpLocks/>
          </p:cNvCxnSpPr>
          <p:nvPr/>
        </p:nvCxnSpPr>
        <p:spPr>
          <a:xfrm>
            <a:off x="7943351" y="2909331"/>
            <a:ext cx="0" cy="9938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454E7D-6D11-464D-BC88-BB842A402356}"/>
              </a:ext>
            </a:extLst>
          </p:cNvPr>
          <p:cNvSpPr/>
          <p:nvPr/>
        </p:nvSpPr>
        <p:spPr>
          <a:xfrm>
            <a:off x="7239726" y="3125800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α</a:t>
            </a:r>
            <a:r>
              <a:rPr lang="en-GB" i="1" baseline="-25000" dirty="0" err="1"/>
              <a:t>i,j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A6A40-1B25-7041-836D-7798F6C44E1E}"/>
              </a:ext>
            </a:extLst>
          </p:cNvPr>
          <p:cNvSpPr/>
          <p:nvPr/>
        </p:nvSpPr>
        <p:spPr>
          <a:xfrm>
            <a:off x="7943351" y="3125800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α</a:t>
            </a:r>
            <a:r>
              <a:rPr lang="en-GB" i="1" baseline="-25000" dirty="0" err="1"/>
              <a:t>j,i</a:t>
            </a:r>
            <a:endParaRPr lang="en-GB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D7F7040-E577-6942-83A2-85AABC73B090}"/>
              </a:ext>
            </a:extLst>
          </p:cNvPr>
          <p:cNvSpPr>
            <a:spLocks noChangeAspect="1"/>
          </p:cNvSpPr>
          <p:nvPr/>
        </p:nvSpPr>
        <p:spPr>
          <a:xfrm rot="12570280">
            <a:off x="7635371" y="2162040"/>
            <a:ext cx="360541" cy="361523"/>
          </a:xfrm>
          <a:prstGeom prst="arc">
            <a:avLst>
              <a:gd name="adj1" fmla="val 16200000"/>
              <a:gd name="adj2" fmla="val 13315646"/>
            </a:avLst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B837C-8923-334F-8AF4-162E15321D24}"/>
              </a:ext>
            </a:extLst>
          </p:cNvPr>
          <p:cNvSpPr/>
          <p:nvPr/>
        </p:nvSpPr>
        <p:spPr>
          <a:xfrm>
            <a:off x="7601172" y="1803799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α</a:t>
            </a:r>
            <a:r>
              <a:rPr lang="en-GB" i="1" baseline="-25000" dirty="0" err="1"/>
              <a:t>i,i</a:t>
            </a:r>
            <a:endParaRPr lang="en-GB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1F734FD-6D9F-EB47-A6AE-C31E53D498AB}"/>
              </a:ext>
            </a:extLst>
          </p:cNvPr>
          <p:cNvSpPr>
            <a:spLocks noChangeAspect="1"/>
          </p:cNvSpPr>
          <p:nvPr/>
        </p:nvSpPr>
        <p:spPr>
          <a:xfrm rot="9029720" flipV="1">
            <a:off x="7632658" y="4337805"/>
            <a:ext cx="360541" cy="361523"/>
          </a:xfrm>
          <a:prstGeom prst="arc">
            <a:avLst>
              <a:gd name="adj1" fmla="val 16200000"/>
              <a:gd name="adj2" fmla="val 13315646"/>
            </a:avLst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BFEC14-ACBF-C349-9A62-01F04F0F3D90}"/>
              </a:ext>
            </a:extLst>
          </p:cNvPr>
          <p:cNvSpPr/>
          <p:nvPr/>
        </p:nvSpPr>
        <p:spPr>
          <a:xfrm>
            <a:off x="7601172" y="4628063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α</a:t>
            </a:r>
            <a:r>
              <a:rPr lang="en-GB" i="1" baseline="-25000" dirty="0" err="1"/>
              <a:t>j,j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625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553D9-4983-F64D-8035-F02C7AF9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2" y="1185581"/>
            <a:ext cx="6934200" cy="4527625"/>
          </a:xfrm>
          <a:prstGeom prst="rect">
            <a:avLst/>
          </a:prstGeom>
        </p:spPr>
      </p:pic>
      <p:sp>
        <p:nvSpPr>
          <p:cNvPr id="3" name="CuadroTexto 44">
            <a:extLst>
              <a:ext uri="{FF2B5EF4-FFF2-40B4-BE49-F238E27FC236}">
                <a16:creationId xmlns:a16="http://schemas.microsoft.com/office/drawing/2014/main" id="{763C0046-F87B-344D-A19B-902DDDDEC505}"/>
              </a:ext>
            </a:extLst>
          </p:cNvPr>
          <p:cNvSpPr txBox="1"/>
          <p:nvPr/>
        </p:nvSpPr>
        <p:spPr>
          <a:xfrm>
            <a:off x="210157" y="0"/>
            <a:ext cx="8723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Metacommunity concept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90691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FE36F-9BC9-AF42-AD40-C5887E0D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94" y="5530388"/>
            <a:ext cx="4453467" cy="1130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D846FD-3475-0D40-A09D-2456711A9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2" y="5691961"/>
            <a:ext cx="4453467" cy="969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6B4F92-8F4C-EA4A-B9DE-203D93FE3909}"/>
              </a:ext>
            </a:extLst>
          </p:cNvPr>
          <p:cNvSpPr txBox="1"/>
          <p:nvPr/>
        </p:nvSpPr>
        <p:spPr>
          <a:xfrm>
            <a:off x="1869943" y="118530"/>
            <a:ext cx="5404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Joint Species Distribution Models (JSDM)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F131AD8-9DE4-FD44-B7A2-8303BFD1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54" y="1092200"/>
            <a:ext cx="4515379" cy="333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52BF875-D464-E042-AA33-47F566A4A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1"/>
          <a:stretch/>
        </p:blipFill>
        <p:spPr bwMode="auto">
          <a:xfrm>
            <a:off x="5263604" y="1004947"/>
            <a:ext cx="3626395" cy="387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036B73-6D41-094A-9056-BE4E5FC26DF6}"/>
              </a:ext>
            </a:extLst>
          </p:cNvPr>
          <p:cNvSpPr txBox="1"/>
          <p:nvPr/>
        </p:nvSpPr>
        <p:spPr>
          <a:xfrm>
            <a:off x="6680200" y="942937"/>
            <a:ext cx="2209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Inference of species co-occurrence</a:t>
            </a:r>
          </a:p>
        </p:txBody>
      </p:sp>
    </p:spTree>
    <p:extLst>
      <p:ext uri="{BB962C8B-B14F-4D97-AF65-F5344CB8AC3E}">
        <p14:creationId xmlns:p14="http://schemas.microsoft.com/office/powerpoint/2010/main" val="102284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76AACD-F0B2-4A48-AABC-758FAA472F73}"/>
              </a:ext>
            </a:extLst>
          </p:cNvPr>
          <p:cNvSpPr txBox="1"/>
          <p:nvPr/>
        </p:nvSpPr>
        <p:spPr>
          <a:xfrm>
            <a:off x="2421467" y="2235199"/>
            <a:ext cx="444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Part A</a:t>
            </a:r>
          </a:p>
          <a:p>
            <a:pPr algn="ctr"/>
            <a:endParaRPr lang="en-GB" sz="2800" b="1" dirty="0"/>
          </a:p>
          <a:p>
            <a:pPr algn="ctr"/>
            <a:r>
              <a:rPr lang="en-GB" sz="2800" b="1" dirty="0"/>
              <a:t>Basic metapopulation model</a:t>
            </a:r>
          </a:p>
        </p:txBody>
      </p:sp>
    </p:spTree>
    <p:extLst>
      <p:ext uri="{BB962C8B-B14F-4D97-AF65-F5344CB8AC3E}">
        <p14:creationId xmlns:p14="http://schemas.microsoft.com/office/powerpoint/2010/main" val="57597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8E983FA0-994F-3C43-A0D2-849E20D02DDC}"/>
              </a:ext>
            </a:extLst>
          </p:cNvPr>
          <p:cNvSpPr/>
          <p:nvPr/>
        </p:nvSpPr>
        <p:spPr>
          <a:xfrm>
            <a:off x="2294226" y="1927981"/>
            <a:ext cx="846666" cy="804334"/>
          </a:xfrm>
          <a:custGeom>
            <a:avLst/>
            <a:gdLst>
              <a:gd name="connsiteX0" fmla="*/ 187970 w 1583628"/>
              <a:gd name="connsiteY0" fmla="*/ 310732 h 1454502"/>
              <a:gd name="connsiteX1" fmla="*/ 1297103 w 1583628"/>
              <a:gd name="connsiteY1" fmla="*/ 39799 h 1454502"/>
              <a:gd name="connsiteX2" fmla="*/ 1500303 w 1583628"/>
              <a:gd name="connsiteY2" fmla="*/ 1013466 h 1454502"/>
              <a:gd name="connsiteX3" fmla="*/ 128703 w 1583628"/>
              <a:gd name="connsiteY3" fmla="*/ 1428332 h 1454502"/>
              <a:gd name="connsiteX4" fmla="*/ 187970 w 1583628"/>
              <a:gd name="connsiteY4" fmla="*/ 310732 h 145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628" h="1454502">
                <a:moveTo>
                  <a:pt x="187970" y="310732"/>
                </a:moveTo>
                <a:cubicBezTo>
                  <a:pt x="382703" y="79310"/>
                  <a:pt x="1078381" y="-77323"/>
                  <a:pt x="1297103" y="39799"/>
                </a:cubicBezTo>
                <a:cubicBezTo>
                  <a:pt x="1515825" y="156921"/>
                  <a:pt x="1695036" y="782044"/>
                  <a:pt x="1500303" y="1013466"/>
                </a:cubicBezTo>
                <a:cubicBezTo>
                  <a:pt x="1305570" y="1244888"/>
                  <a:pt x="344603" y="1545454"/>
                  <a:pt x="128703" y="1428332"/>
                </a:cubicBezTo>
                <a:cubicBezTo>
                  <a:pt x="-87197" y="1311210"/>
                  <a:pt x="-6763" y="542154"/>
                  <a:pt x="187970" y="31073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01EA82F-88F8-2140-821F-CFAD95DC4D43}"/>
              </a:ext>
            </a:extLst>
          </p:cNvPr>
          <p:cNvSpPr/>
          <p:nvPr/>
        </p:nvSpPr>
        <p:spPr>
          <a:xfrm>
            <a:off x="3386425" y="3748314"/>
            <a:ext cx="508000" cy="584200"/>
          </a:xfrm>
          <a:custGeom>
            <a:avLst/>
            <a:gdLst>
              <a:gd name="connsiteX0" fmla="*/ 187970 w 1583628"/>
              <a:gd name="connsiteY0" fmla="*/ 310732 h 1454502"/>
              <a:gd name="connsiteX1" fmla="*/ 1297103 w 1583628"/>
              <a:gd name="connsiteY1" fmla="*/ 39799 h 1454502"/>
              <a:gd name="connsiteX2" fmla="*/ 1500303 w 1583628"/>
              <a:gd name="connsiteY2" fmla="*/ 1013466 h 1454502"/>
              <a:gd name="connsiteX3" fmla="*/ 128703 w 1583628"/>
              <a:gd name="connsiteY3" fmla="*/ 1428332 h 1454502"/>
              <a:gd name="connsiteX4" fmla="*/ 187970 w 1583628"/>
              <a:gd name="connsiteY4" fmla="*/ 310732 h 145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628" h="1454502">
                <a:moveTo>
                  <a:pt x="187970" y="310732"/>
                </a:moveTo>
                <a:cubicBezTo>
                  <a:pt x="382703" y="79310"/>
                  <a:pt x="1078381" y="-77323"/>
                  <a:pt x="1297103" y="39799"/>
                </a:cubicBezTo>
                <a:cubicBezTo>
                  <a:pt x="1515825" y="156921"/>
                  <a:pt x="1695036" y="782044"/>
                  <a:pt x="1500303" y="1013466"/>
                </a:cubicBezTo>
                <a:cubicBezTo>
                  <a:pt x="1305570" y="1244888"/>
                  <a:pt x="344603" y="1545454"/>
                  <a:pt x="128703" y="1428332"/>
                </a:cubicBezTo>
                <a:cubicBezTo>
                  <a:pt x="-87197" y="1311210"/>
                  <a:pt x="-6763" y="542154"/>
                  <a:pt x="187970" y="31073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2BA01BD-1A10-584D-9254-77DAD9EE8572}"/>
              </a:ext>
            </a:extLst>
          </p:cNvPr>
          <p:cNvSpPr/>
          <p:nvPr/>
        </p:nvSpPr>
        <p:spPr>
          <a:xfrm>
            <a:off x="4724159" y="2876247"/>
            <a:ext cx="1430866" cy="499533"/>
          </a:xfrm>
          <a:custGeom>
            <a:avLst/>
            <a:gdLst>
              <a:gd name="connsiteX0" fmla="*/ 187970 w 1583628"/>
              <a:gd name="connsiteY0" fmla="*/ 310732 h 1454502"/>
              <a:gd name="connsiteX1" fmla="*/ 1297103 w 1583628"/>
              <a:gd name="connsiteY1" fmla="*/ 39799 h 1454502"/>
              <a:gd name="connsiteX2" fmla="*/ 1500303 w 1583628"/>
              <a:gd name="connsiteY2" fmla="*/ 1013466 h 1454502"/>
              <a:gd name="connsiteX3" fmla="*/ 128703 w 1583628"/>
              <a:gd name="connsiteY3" fmla="*/ 1428332 h 1454502"/>
              <a:gd name="connsiteX4" fmla="*/ 187970 w 1583628"/>
              <a:gd name="connsiteY4" fmla="*/ 310732 h 145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628" h="1454502">
                <a:moveTo>
                  <a:pt x="187970" y="310732"/>
                </a:moveTo>
                <a:cubicBezTo>
                  <a:pt x="382703" y="79310"/>
                  <a:pt x="1078381" y="-77323"/>
                  <a:pt x="1297103" y="39799"/>
                </a:cubicBezTo>
                <a:cubicBezTo>
                  <a:pt x="1515825" y="156921"/>
                  <a:pt x="1695036" y="782044"/>
                  <a:pt x="1500303" y="1013466"/>
                </a:cubicBezTo>
                <a:cubicBezTo>
                  <a:pt x="1305570" y="1244888"/>
                  <a:pt x="344603" y="1545454"/>
                  <a:pt x="128703" y="1428332"/>
                </a:cubicBezTo>
                <a:cubicBezTo>
                  <a:pt x="-87197" y="1311210"/>
                  <a:pt x="-6763" y="542154"/>
                  <a:pt x="187970" y="31073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B86CCF3-DEC4-AA4C-8C66-68C7785506DE}"/>
              </a:ext>
            </a:extLst>
          </p:cNvPr>
          <p:cNvSpPr/>
          <p:nvPr/>
        </p:nvSpPr>
        <p:spPr>
          <a:xfrm flipV="1">
            <a:off x="6044959" y="4527248"/>
            <a:ext cx="982134" cy="931332"/>
          </a:xfrm>
          <a:custGeom>
            <a:avLst/>
            <a:gdLst>
              <a:gd name="connsiteX0" fmla="*/ 187970 w 1583628"/>
              <a:gd name="connsiteY0" fmla="*/ 310732 h 1454502"/>
              <a:gd name="connsiteX1" fmla="*/ 1297103 w 1583628"/>
              <a:gd name="connsiteY1" fmla="*/ 39799 h 1454502"/>
              <a:gd name="connsiteX2" fmla="*/ 1500303 w 1583628"/>
              <a:gd name="connsiteY2" fmla="*/ 1013466 h 1454502"/>
              <a:gd name="connsiteX3" fmla="*/ 128703 w 1583628"/>
              <a:gd name="connsiteY3" fmla="*/ 1428332 h 1454502"/>
              <a:gd name="connsiteX4" fmla="*/ 187970 w 1583628"/>
              <a:gd name="connsiteY4" fmla="*/ 310732 h 145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628" h="1454502">
                <a:moveTo>
                  <a:pt x="187970" y="310732"/>
                </a:moveTo>
                <a:cubicBezTo>
                  <a:pt x="382703" y="79310"/>
                  <a:pt x="1078381" y="-77323"/>
                  <a:pt x="1297103" y="39799"/>
                </a:cubicBezTo>
                <a:cubicBezTo>
                  <a:pt x="1515825" y="156921"/>
                  <a:pt x="1695036" y="782044"/>
                  <a:pt x="1500303" y="1013466"/>
                </a:cubicBezTo>
                <a:cubicBezTo>
                  <a:pt x="1305570" y="1244888"/>
                  <a:pt x="344603" y="1545454"/>
                  <a:pt x="128703" y="1428332"/>
                </a:cubicBezTo>
                <a:cubicBezTo>
                  <a:pt x="-87197" y="1311210"/>
                  <a:pt x="-6763" y="542154"/>
                  <a:pt x="187970" y="31073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0EE48-831B-B54E-92CF-F651115AA040}"/>
              </a:ext>
            </a:extLst>
          </p:cNvPr>
          <p:cNvCxnSpPr>
            <a:stCxn id="6" idx="2"/>
          </p:cNvCxnSpPr>
          <p:nvPr/>
        </p:nvCxnSpPr>
        <p:spPr>
          <a:xfrm>
            <a:off x="3096343" y="2488424"/>
            <a:ext cx="1627816" cy="637589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B9B411-EDE4-7143-AA04-4BA5982E235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95285" y="2655169"/>
            <a:ext cx="751437" cy="12179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BA5DE9-B997-1744-8E88-3065C2977203}"/>
              </a:ext>
            </a:extLst>
          </p:cNvPr>
          <p:cNvCxnSpPr>
            <a:cxnSpLocks/>
          </p:cNvCxnSpPr>
          <p:nvPr/>
        </p:nvCxnSpPr>
        <p:spPr>
          <a:xfrm>
            <a:off x="3894425" y="4105558"/>
            <a:ext cx="2150534" cy="73495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DDADC-0933-3D42-A10E-BF377D3062A1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5341117" y="3313924"/>
            <a:ext cx="783661" cy="1230081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764A3B-1123-6345-81B7-058C64283730}"/>
              </a:ext>
            </a:extLst>
          </p:cNvPr>
          <p:cNvCxnSpPr>
            <a:cxnSpLocks/>
          </p:cNvCxnSpPr>
          <p:nvPr/>
        </p:nvCxnSpPr>
        <p:spPr>
          <a:xfrm>
            <a:off x="2915493" y="2591124"/>
            <a:ext cx="3129466" cy="2098634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89B17A-86FD-124B-8E48-6B49520C4D2B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859451" y="3366792"/>
            <a:ext cx="980996" cy="51513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mbo 30">
            <a:extLst>
              <a:ext uri="{FF2B5EF4-FFF2-40B4-BE49-F238E27FC236}">
                <a16:creationId xmlns:a16="http://schemas.microsoft.com/office/drawing/2014/main" id="{497EEAAD-E56B-8049-8BE5-FF67585E4D4B}"/>
              </a:ext>
            </a:extLst>
          </p:cNvPr>
          <p:cNvSpPr/>
          <p:nvPr/>
        </p:nvSpPr>
        <p:spPr>
          <a:xfrm>
            <a:off x="2506092" y="2193628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5" name="Rombo 30">
            <a:extLst>
              <a:ext uri="{FF2B5EF4-FFF2-40B4-BE49-F238E27FC236}">
                <a16:creationId xmlns:a16="http://schemas.microsoft.com/office/drawing/2014/main" id="{CFAC4162-7EE9-814B-BD61-3C41972019C6}"/>
              </a:ext>
            </a:extLst>
          </p:cNvPr>
          <p:cNvSpPr/>
          <p:nvPr/>
        </p:nvSpPr>
        <p:spPr>
          <a:xfrm>
            <a:off x="2658492" y="2346028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6" name="Rombo 30">
            <a:extLst>
              <a:ext uri="{FF2B5EF4-FFF2-40B4-BE49-F238E27FC236}">
                <a16:creationId xmlns:a16="http://schemas.microsoft.com/office/drawing/2014/main" id="{9BA4FD54-6A5B-E84D-8716-1D9EE39B22B9}"/>
              </a:ext>
            </a:extLst>
          </p:cNvPr>
          <p:cNvSpPr/>
          <p:nvPr/>
        </p:nvSpPr>
        <p:spPr>
          <a:xfrm>
            <a:off x="4927559" y="3042936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7" name="Rombo 30">
            <a:extLst>
              <a:ext uri="{FF2B5EF4-FFF2-40B4-BE49-F238E27FC236}">
                <a16:creationId xmlns:a16="http://schemas.microsoft.com/office/drawing/2014/main" id="{6E3BBC81-2425-F740-8B60-972C5616F034}"/>
              </a:ext>
            </a:extLst>
          </p:cNvPr>
          <p:cNvSpPr/>
          <p:nvPr/>
        </p:nvSpPr>
        <p:spPr>
          <a:xfrm>
            <a:off x="5079959" y="3195336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8" name="Rombo 30">
            <a:extLst>
              <a:ext uri="{FF2B5EF4-FFF2-40B4-BE49-F238E27FC236}">
                <a16:creationId xmlns:a16="http://schemas.microsoft.com/office/drawing/2014/main" id="{00314CF9-1984-0C45-98C2-94875B12567E}"/>
              </a:ext>
            </a:extLst>
          </p:cNvPr>
          <p:cNvSpPr/>
          <p:nvPr/>
        </p:nvSpPr>
        <p:spPr>
          <a:xfrm>
            <a:off x="5262293" y="3052171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9" name="Rombo 30">
            <a:extLst>
              <a:ext uri="{FF2B5EF4-FFF2-40B4-BE49-F238E27FC236}">
                <a16:creationId xmlns:a16="http://schemas.microsoft.com/office/drawing/2014/main" id="{C242A7C6-DA0B-9A45-9783-02406654A78A}"/>
              </a:ext>
            </a:extLst>
          </p:cNvPr>
          <p:cNvSpPr/>
          <p:nvPr/>
        </p:nvSpPr>
        <p:spPr>
          <a:xfrm>
            <a:off x="5525467" y="3017576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0" name="Rombo 30">
            <a:extLst>
              <a:ext uri="{FF2B5EF4-FFF2-40B4-BE49-F238E27FC236}">
                <a16:creationId xmlns:a16="http://schemas.microsoft.com/office/drawing/2014/main" id="{22BC6D5A-1678-3C47-8A0D-0165563BAEA3}"/>
              </a:ext>
            </a:extLst>
          </p:cNvPr>
          <p:cNvSpPr/>
          <p:nvPr/>
        </p:nvSpPr>
        <p:spPr>
          <a:xfrm>
            <a:off x="5755250" y="3052170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1" name="Rombo 30">
            <a:extLst>
              <a:ext uri="{FF2B5EF4-FFF2-40B4-BE49-F238E27FC236}">
                <a16:creationId xmlns:a16="http://schemas.microsoft.com/office/drawing/2014/main" id="{3852C182-967D-104A-8CB4-CAC8425682C5}"/>
              </a:ext>
            </a:extLst>
          </p:cNvPr>
          <p:cNvSpPr/>
          <p:nvPr/>
        </p:nvSpPr>
        <p:spPr>
          <a:xfrm>
            <a:off x="6256826" y="4757437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2" name="Rombo 30">
            <a:extLst>
              <a:ext uri="{FF2B5EF4-FFF2-40B4-BE49-F238E27FC236}">
                <a16:creationId xmlns:a16="http://schemas.microsoft.com/office/drawing/2014/main" id="{161BB08A-E4C8-CC4E-8C4C-536C20236BD2}"/>
              </a:ext>
            </a:extLst>
          </p:cNvPr>
          <p:cNvSpPr/>
          <p:nvPr/>
        </p:nvSpPr>
        <p:spPr>
          <a:xfrm>
            <a:off x="6409226" y="4909837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5" name="Rombo 30">
            <a:extLst>
              <a:ext uri="{FF2B5EF4-FFF2-40B4-BE49-F238E27FC236}">
                <a16:creationId xmlns:a16="http://schemas.microsoft.com/office/drawing/2014/main" id="{E8D9B5D0-F04B-7E46-BC9A-315232E94C66}"/>
              </a:ext>
            </a:extLst>
          </p:cNvPr>
          <p:cNvSpPr/>
          <p:nvPr/>
        </p:nvSpPr>
        <p:spPr>
          <a:xfrm>
            <a:off x="2866225" y="2220618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6" name="Rombo 30">
            <a:extLst>
              <a:ext uri="{FF2B5EF4-FFF2-40B4-BE49-F238E27FC236}">
                <a16:creationId xmlns:a16="http://schemas.microsoft.com/office/drawing/2014/main" id="{B38B4F79-A1D6-B247-B2EA-7205B097AAE5}"/>
              </a:ext>
            </a:extLst>
          </p:cNvPr>
          <p:cNvSpPr/>
          <p:nvPr/>
        </p:nvSpPr>
        <p:spPr>
          <a:xfrm>
            <a:off x="3456992" y="4050471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7" name="Rombo 30">
            <a:extLst>
              <a:ext uri="{FF2B5EF4-FFF2-40B4-BE49-F238E27FC236}">
                <a16:creationId xmlns:a16="http://schemas.microsoft.com/office/drawing/2014/main" id="{5A3D841A-A9DA-3E40-A75B-1D3C24B0BD9D}"/>
              </a:ext>
            </a:extLst>
          </p:cNvPr>
          <p:cNvSpPr/>
          <p:nvPr/>
        </p:nvSpPr>
        <p:spPr>
          <a:xfrm>
            <a:off x="3621684" y="4052061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8" name="Rombo 30">
            <a:extLst>
              <a:ext uri="{FF2B5EF4-FFF2-40B4-BE49-F238E27FC236}">
                <a16:creationId xmlns:a16="http://schemas.microsoft.com/office/drawing/2014/main" id="{36EAD35B-EFD5-6E44-8A16-6A6297322341}"/>
              </a:ext>
            </a:extLst>
          </p:cNvPr>
          <p:cNvSpPr/>
          <p:nvPr/>
        </p:nvSpPr>
        <p:spPr>
          <a:xfrm>
            <a:off x="3680351" y="3839819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9" name="Rombo 30">
            <a:extLst>
              <a:ext uri="{FF2B5EF4-FFF2-40B4-BE49-F238E27FC236}">
                <a16:creationId xmlns:a16="http://schemas.microsoft.com/office/drawing/2014/main" id="{9506A8D3-1A2B-6440-8F8D-B5D0A2D41D10}"/>
              </a:ext>
            </a:extLst>
          </p:cNvPr>
          <p:cNvSpPr/>
          <p:nvPr/>
        </p:nvSpPr>
        <p:spPr>
          <a:xfrm>
            <a:off x="3523197" y="3865218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0" name="CuadroTexto 44">
            <a:extLst>
              <a:ext uri="{FF2B5EF4-FFF2-40B4-BE49-F238E27FC236}">
                <a16:creationId xmlns:a16="http://schemas.microsoft.com/office/drawing/2014/main" id="{84AEBEAA-8D05-1649-8FA5-FC3A50CBABA0}"/>
              </a:ext>
            </a:extLst>
          </p:cNvPr>
          <p:cNvSpPr txBox="1"/>
          <p:nvPr/>
        </p:nvSpPr>
        <p:spPr>
          <a:xfrm>
            <a:off x="227574" y="66882"/>
            <a:ext cx="8723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Model basic “ingredients”</a:t>
            </a:r>
          </a:p>
          <a:p>
            <a:pPr algn="ctr"/>
            <a:r>
              <a:rPr lang="en-GB" sz="3200" dirty="0"/>
              <a:t>Metapopulation</a:t>
            </a:r>
            <a:endParaRPr lang="en-GB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E002CD-A629-264F-9A42-2EA86827EEF6}"/>
              </a:ext>
            </a:extLst>
          </p:cNvPr>
          <p:cNvSpPr txBox="1"/>
          <p:nvPr/>
        </p:nvSpPr>
        <p:spPr>
          <a:xfrm>
            <a:off x="1295294" y="5273783"/>
            <a:ext cx="3908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N</a:t>
            </a:r>
            <a:r>
              <a:rPr lang="en-GB" sz="3200" baseline="-25000" dirty="0"/>
              <a:t>t+1</a:t>
            </a:r>
            <a:r>
              <a:rPr lang="en-GB" sz="3200" dirty="0"/>
              <a:t> = N</a:t>
            </a:r>
            <a:r>
              <a:rPr lang="en-GB" sz="3200" baseline="-25000" dirty="0"/>
              <a:t>t</a:t>
            </a:r>
            <a:r>
              <a:rPr lang="en-GB" sz="3200" dirty="0"/>
              <a:t> + B – D + I – E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75017254-53DB-4741-AFB8-20DD5CEA249E}"/>
              </a:ext>
            </a:extLst>
          </p:cNvPr>
          <p:cNvSpPr/>
          <p:nvPr/>
        </p:nvSpPr>
        <p:spPr>
          <a:xfrm rot="16200000">
            <a:off x="3431002" y="5534023"/>
            <a:ext cx="195010" cy="80359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F03F93-04DC-8144-8C9B-EEF60A0EE4B0}"/>
              </a:ext>
            </a:extLst>
          </p:cNvPr>
          <p:cNvSpPr txBox="1"/>
          <p:nvPr/>
        </p:nvSpPr>
        <p:spPr>
          <a:xfrm>
            <a:off x="2940301" y="6033324"/>
            <a:ext cx="11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Births (B)</a:t>
            </a:r>
          </a:p>
          <a:p>
            <a:r>
              <a:rPr lang="en-GB" dirty="0"/>
              <a:t>Deaths (D)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A0ECB9B3-719C-1B48-95F0-6A21C73AF6F0}"/>
              </a:ext>
            </a:extLst>
          </p:cNvPr>
          <p:cNvSpPr/>
          <p:nvPr/>
        </p:nvSpPr>
        <p:spPr>
          <a:xfrm rot="16200000">
            <a:off x="4616383" y="5537734"/>
            <a:ext cx="195010" cy="80359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7BE1EA-42DE-DE4F-A588-BF4D9D318458}"/>
              </a:ext>
            </a:extLst>
          </p:cNvPr>
          <p:cNvSpPr txBox="1"/>
          <p:nvPr/>
        </p:nvSpPr>
        <p:spPr>
          <a:xfrm>
            <a:off x="4163390" y="6033324"/>
            <a:ext cx="158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Immigration (I)</a:t>
            </a:r>
          </a:p>
          <a:p>
            <a:r>
              <a:rPr lang="en-GB" dirty="0"/>
              <a:t>Emigration (E)</a:t>
            </a:r>
          </a:p>
        </p:txBody>
      </p:sp>
    </p:spTree>
    <p:extLst>
      <p:ext uri="{BB962C8B-B14F-4D97-AF65-F5344CB8AC3E}">
        <p14:creationId xmlns:p14="http://schemas.microsoft.com/office/powerpoint/2010/main" val="18728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/>
      <p:bldP spid="42" grpId="0" animBg="1"/>
      <p:bldP spid="43" grpId="0"/>
      <p:bldP spid="44" grpId="0" animBg="1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76AACD-F0B2-4A48-AABC-758FAA472F73}"/>
              </a:ext>
            </a:extLst>
          </p:cNvPr>
          <p:cNvSpPr txBox="1"/>
          <p:nvPr/>
        </p:nvSpPr>
        <p:spPr>
          <a:xfrm>
            <a:off x="1016000" y="2235199"/>
            <a:ext cx="7323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Part B</a:t>
            </a:r>
          </a:p>
          <a:p>
            <a:pPr algn="ctr"/>
            <a:endParaRPr lang="en-GB" sz="2800" b="1" dirty="0"/>
          </a:p>
          <a:p>
            <a:pPr algn="ctr"/>
            <a:r>
              <a:rPr lang="en-GB" sz="2800" b="1" dirty="0"/>
              <a:t>Individual-based metacommunity model</a:t>
            </a:r>
          </a:p>
        </p:txBody>
      </p:sp>
    </p:spTree>
    <p:extLst>
      <p:ext uri="{BB962C8B-B14F-4D97-AF65-F5344CB8AC3E}">
        <p14:creationId xmlns:p14="http://schemas.microsoft.com/office/powerpoint/2010/main" val="228599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8E983FA0-994F-3C43-A0D2-849E20D02DDC}"/>
              </a:ext>
            </a:extLst>
          </p:cNvPr>
          <p:cNvSpPr/>
          <p:nvPr/>
        </p:nvSpPr>
        <p:spPr>
          <a:xfrm>
            <a:off x="2294226" y="1927981"/>
            <a:ext cx="846666" cy="804334"/>
          </a:xfrm>
          <a:custGeom>
            <a:avLst/>
            <a:gdLst>
              <a:gd name="connsiteX0" fmla="*/ 187970 w 1583628"/>
              <a:gd name="connsiteY0" fmla="*/ 310732 h 1454502"/>
              <a:gd name="connsiteX1" fmla="*/ 1297103 w 1583628"/>
              <a:gd name="connsiteY1" fmla="*/ 39799 h 1454502"/>
              <a:gd name="connsiteX2" fmla="*/ 1500303 w 1583628"/>
              <a:gd name="connsiteY2" fmla="*/ 1013466 h 1454502"/>
              <a:gd name="connsiteX3" fmla="*/ 128703 w 1583628"/>
              <a:gd name="connsiteY3" fmla="*/ 1428332 h 1454502"/>
              <a:gd name="connsiteX4" fmla="*/ 187970 w 1583628"/>
              <a:gd name="connsiteY4" fmla="*/ 310732 h 145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628" h="1454502">
                <a:moveTo>
                  <a:pt x="187970" y="310732"/>
                </a:moveTo>
                <a:cubicBezTo>
                  <a:pt x="382703" y="79310"/>
                  <a:pt x="1078381" y="-77323"/>
                  <a:pt x="1297103" y="39799"/>
                </a:cubicBezTo>
                <a:cubicBezTo>
                  <a:pt x="1515825" y="156921"/>
                  <a:pt x="1695036" y="782044"/>
                  <a:pt x="1500303" y="1013466"/>
                </a:cubicBezTo>
                <a:cubicBezTo>
                  <a:pt x="1305570" y="1244888"/>
                  <a:pt x="344603" y="1545454"/>
                  <a:pt x="128703" y="1428332"/>
                </a:cubicBezTo>
                <a:cubicBezTo>
                  <a:pt x="-87197" y="1311210"/>
                  <a:pt x="-6763" y="542154"/>
                  <a:pt x="187970" y="31073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01EA82F-88F8-2140-821F-CFAD95DC4D43}"/>
              </a:ext>
            </a:extLst>
          </p:cNvPr>
          <p:cNvSpPr/>
          <p:nvPr/>
        </p:nvSpPr>
        <p:spPr>
          <a:xfrm>
            <a:off x="3386425" y="3748314"/>
            <a:ext cx="508000" cy="584200"/>
          </a:xfrm>
          <a:custGeom>
            <a:avLst/>
            <a:gdLst>
              <a:gd name="connsiteX0" fmla="*/ 187970 w 1583628"/>
              <a:gd name="connsiteY0" fmla="*/ 310732 h 1454502"/>
              <a:gd name="connsiteX1" fmla="*/ 1297103 w 1583628"/>
              <a:gd name="connsiteY1" fmla="*/ 39799 h 1454502"/>
              <a:gd name="connsiteX2" fmla="*/ 1500303 w 1583628"/>
              <a:gd name="connsiteY2" fmla="*/ 1013466 h 1454502"/>
              <a:gd name="connsiteX3" fmla="*/ 128703 w 1583628"/>
              <a:gd name="connsiteY3" fmla="*/ 1428332 h 1454502"/>
              <a:gd name="connsiteX4" fmla="*/ 187970 w 1583628"/>
              <a:gd name="connsiteY4" fmla="*/ 310732 h 145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628" h="1454502">
                <a:moveTo>
                  <a:pt x="187970" y="310732"/>
                </a:moveTo>
                <a:cubicBezTo>
                  <a:pt x="382703" y="79310"/>
                  <a:pt x="1078381" y="-77323"/>
                  <a:pt x="1297103" y="39799"/>
                </a:cubicBezTo>
                <a:cubicBezTo>
                  <a:pt x="1515825" y="156921"/>
                  <a:pt x="1695036" y="782044"/>
                  <a:pt x="1500303" y="1013466"/>
                </a:cubicBezTo>
                <a:cubicBezTo>
                  <a:pt x="1305570" y="1244888"/>
                  <a:pt x="344603" y="1545454"/>
                  <a:pt x="128703" y="1428332"/>
                </a:cubicBezTo>
                <a:cubicBezTo>
                  <a:pt x="-87197" y="1311210"/>
                  <a:pt x="-6763" y="542154"/>
                  <a:pt x="187970" y="31073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2BA01BD-1A10-584D-9254-77DAD9EE8572}"/>
              </a:ext>
            </a:extLst>
          </p:cNvPr>
          <p:cNvSpPr/>
          <p:nvPr/>
        </p:nvSpPr>
        <p:spPr>
          <a:xfrm>
            <a:off x="4724159" y="2876247"/>
            <a:ext cx="1430866" cy="499533"/>
          </a:xfrm>
          <a:custGeom>
            <a:avLst/>
            <a:gdLst>
              <a:gd name="connsiteX0" fmla="*/ 187970 w 1583628"/>
              <a:gd name="connsiteY0" fmla="*/ 310732 h 1454502"/>
              <a:gd name="connsiteX1" fmla="*/ 1297103 w 1583628"/>
              <a:gd name="connsiteY1" fmla="*/ 39799 h 1454502"/>
              <a:gd name="connsiteX2" fmla="*/ 1500303 w 1583628"/>
              <a:gd name="connsiteY2" fmla="*/ 1013466 h 1454502"/>
              <a:gd name="connsiteX3" fmla="*/ 128703 w 1583628"/>
              <a:gd name="connsiteY3" fmla="*/ 1428332 h 1454502"/>
              <a:gd name="connsiteX4" fmla="*/ 187970 w 1583628"/>
              <a:gd name="connsiteY4" fmla="*/ 310732 h 145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628" h="1454502">
                <a:moveTo>
                  <a:pt x="187970" y="310732"/>
                </a:moveTo>
                <a:cubicBezTo>
                  <a:pt x="382703" y="79310"/>
                  <a:pt x="1078381" y="-77323"/>
                  <a:pt x="1297103" y="39799"/>
                </a:cubicBezTo>
                <a:cubicBezTo>
                  <a:pt x="1515825" y="156921"/>
                  <a:pt x="1695036" y="782044"/>
                  <a:pt x="1500303" y="1013466"/>
                </a:cubicBezTo>
                <a:cubicBezTo>
                  <a:pt x="1305570" y="1244888"/>
                  <a:pt x="344603" y="1545454"/>
                  <a:pt x="128703" y="1428332"/>
                </a:cubicBezTo>
                <a:cubicBezTo>
                  <a:pt x="-87197" y="1311210"/>
                  <a:pt x="-6763" y="542154"/>
                  <a:pt x="187970" y="31073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B86CCF3-DEC4-AA4C-8C66-68C7785506DE}"/>
              </a:ext>
            </a:extLst>
          </p:cNvPr>
          <p:cNvSpPr/>
          <p:nvPr/>
        </p:nvSpPr>
        <p:spPr>
          <a:xfrm flipV="1">
            <a:off x="6044959" y="4527248"/>
            <a:ext cx="982134" cy="931332"/>
          </a:xfrm>
          <a:custGeom>
            <a:avLst/>
            <a:gdLst>
              <a:gd name="connsiteX0" fmla="*/ 187970 w 1583628"/>
              <a:gd name="connsiteY0" fmla="*/ 310732 h 1454502"/>
              <a:gd name="connsiteX1" fmla="*/ 1297103 w 1583628"/>
              <a:gd name="connsiteY1" fmla="*/ 39799 h 1454502"/>
              <a:gd name="connsiteX2" fmla="*/ 1500303 w 1583628"/>
              <a:gd name="connsiteY2" fmla="*/ 1013466 h 1454502"/>
              <a:gd name="connsiteX3" fmla="*/ 128703 w 1583628"/>
              <a:gd name="connsiteY3" fmla="*/ 1428332 h 1454502"/>
              <a:gd name="connsiteX4" fmla="*/ 187970 w 1583628"/>
              <a:gd name="connsiteY4" fmla="*/ 310732 h 145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628" h="1454502">
                <a:moveTo>
                  <a:pt x="187970" y="310732"/>
                </a:moveTo>
                <a:cubicBezTo>
                  <a:pt x="382703" y="79310"/>
                  <a:pt x="1078381" y="-77323"/>
                  <a:pt x="1297103" y="39799"/>
                </a:cubicBezTo>
                <a:cubicBezTo>
                  <a:pt x="1515825" y="156921"/>
                  <a:pt x="1695036" y="782044"/>
                  <a:pt x="1500303" y="1013466"/>
                </a:cubicBezTo>
                <a:cubicBezTo>
                  <a:pt x="1305570" y="1244888"/>
                  <a:pt x="344603" y="1545454"/>
                  <a:pt x="128703" y="1428332"/>
                </a:cubicBezTo>
                <a:cubicBezTo>
                  <a:pt x="-87197" y="1311210"/>
                  <a:pt x="-6763" y="542154"/>
                  <a:pt x="187970" y="31073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80EE48-831B-B54E-92CF-F651115AA040}"/>
              </a:ext>
            </a:extLst>
          </p:cNvPr>
          <p:cNvCxnSpPr>
            <a:stCxn id="6" idx="2"/>
          </p:cNvCxnSpPr>
          <p:nvPr/>
        </p:nvCxnSpPr>
        <p:spPr>
          <a:xfrm>
            <a:off x="3096343" y="2488424"/>
            <a:ext cx="1627816" cy="637589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B9B411-EDE4-7143-AA04-4BA5982E235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95285" y="2655169"/>
            <a:ext cx="751437" cy="121795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BA5DE9-B997-1744-8E88-3065C2977203}"/>
              </a:ext>
            </a:extLst>
          </p:cNvPr>
          <p:cNvCxnSpPr>
            <a:cxnSpLocks/>
          </p:cNvCxnSpPr>
          <p:nvPr/>
        </p:nvCxnSpPr>
        <p:spPr>
          <a:xfrm>
            <a:off x="3894425" y="4105558"/>
            <a:ext cx="2150534" cy="73495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1DDADC-0933-3D42-A10E-BF377D3062A1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5341117" y="3313924"/>
            <a:ext cx="783661" cy="1230081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764A3B-1123-6345-81B7-058C64283730}"/>
              </a:ext>
            </a:extLst>
          </p:cNvPr>
          <p:cNvCxnSpPr>
            <a:cxnSpLocks/>
          </p:cNvCxnSpPr>
          <p:nvPr/>
        </p:nvCxnSpPr>
        <p:spPr>
          <a:xfrm>
            <a:off x="2915493" y="2591124"/>
            <a:ext cx="3129466" cy="2098634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89B17A-86FD-124B-8E48-6B49520C4D2B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859451" y="3366792"/>
            <a:ext cx="980996" cy="51513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mbo 30">
            <a:extLst>
              <a:ext uri="{FF2B5EF4-FFF2-40B4-BE49-F238E27FC236}">
                <a16:creationId xmlns:a16="http://schemas.microsoft.com/office/drawing/2014/main" id="{497EEAAD-E56B-8049-8BE5-FF67585E4D4B}"/>
              </a:ext>
            </a:extLst>
          </p:cNvPr>
          <p:cNvSpPr/>
          <p:nvPr/>
        </p:nvSpPr>
        <p:spPr>
          <a:xfrm>
            <a:off x="2506092" y="2193628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5" name="Rombo 30">
            <a:extLst>
              <a:ext uri="{FF2B5EF4-FFF2-40B4-BE49-F238E27FC236}">
                <a16:creationId xmlns:a16="http://schemas.microsoft.com/office/drawing/2014/main" id="{CFAC4162-7EE9-814B-BD61-3C41972019C6}"/>
              </a:ext>
            </a:extLst>
          </p:cNvPr>
          <p:cNvSpPr/>
          <p:nvPr/>
        </p:nvSpPr>
        <p:spPr>
          <a:xfrm>
            <a:off x="2658492" y="2346028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6" name="Rombo 30">
            <a:extLst>
              <a:ext uri="{FF2B5EF4-FFF2-40B4-BE49-F238E27FC236}">
                <a16:creationId xmlns:a16="http://schemas.microsoft.com/office/drawing/2014/main" id="{9BA4FD54-6A5B-E84D-8716-1D9EE39B22B9}"/>
              </a:ext>
            </a:extLst>
          </p:cNvPr>
          <p:cNvSpPr/>
          <p:nvPr/>
        </p:nvSpPr>
        <p:spPr>
          <a:xfrm>
            <a:off x="4927559" y="3042936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7" name="Rombo 30">
            <a:extLst>
              <a:ext uri="{FF2B5EF4-FFF2-40B4-BE49-F238E27FC236}">
                <a16:creationId xmlns:a16="http://schemas.microsoft.com/office/drawing/2014/main" id="{6E3BBC81-2425-F740-8B60-972C5616F034}"/>
              </a:ext>
            </a:extLst>
          </p:cNvPr>
          <p:cNvSpPr/>
          <p:nvPr/>
        </p:nvSpPr>
        <p:spPr>
          <a:xfrm>
            <a:off x="5079959" y="3195336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8" name="Rombo 30">
            <a:extLst>
              <a:ext uri="{FF2B5EF4-FFF2-40B4-BE49-F238E27FC236}">
                <a16:creationId xmlns:a16="http://schemas.microsoft.com/office/drawing/2014/main" id="{00314CF9-1984-0C45-98C2-94875B12567E}"/>
              </a:ext>
            </a:extLst>
          </p:cNvPr>
          <p:cNvSpPr/>
          <p:nvPr/>
        </p:nvSpPr>
        <p:spPr>
          <a:xfrm>
            <a:off x="5262293" y="3052171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9" name="Rombo 30">
            <a:extLst>
              <a:ext uri="{FF2B5EF4-FFF2-40B4-BE49-F238E27FC236}">
                <a16:creationId xmlns:a16="http://schemas.microsoft.com/office/drawing/2014/main" id="{C242A7C6-DA0B-9A45-9783-02406654A78A}"/>
              </a:ext>
            </a:extLst>
          </p:cNvPr>
          <p:cNvSpPr/>
          <p:nvPr/>
        </p:nvSpPr>
        <p:spPr>
          <a:xfrm>
            <a:off x="5525467" y="3017576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0" name="Rombo 30">
            <a:extLst>
              <a:ext uri="{FF2B5EF4-FFF2-40B4-BE49-F238E27FC236}">
                <a16:creationId xmlns:a16="http://schemas.microsoft.com/office/drawing/2014/main" id="{22BC6D5A-1678-3C47-8A0D-0165563BAEA3}"/>
              </a:ext>
            </a:extLst>
          </p:cNvPr>
          <p:cNvSpPr/>
          <p:nvPr/>
        </p:nvSpPr>
        <p:spPr>
          <a:xfrm>
            <a:off x="5755250" y="3052170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1" name="Rombo 30">
            <a:extLst>
              <a:ext uri="{FF2B5EF4-FFF2-40B4-BE49-F238E27FC236}">
                <a16:creationId xmlns:a16="http://schemas.microsoft.com/office/drawing/2014/main" id="{3852C182-967D-104A-8CB4-CAC8425682C5}"/>
              </a:ext>
            </a:extLst>
          </p:cNvPr>
          <p:cNvSpPr/>
          <p:nvPr/>
        </p:nvSpPr>
        <p:spPr>
          <a:xfrm>
            <a:off x="6256826" y="4757437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2" name="Rombo 30">
            <a:extLst>
              <a:ext uri="{FF2B5EF4-FFF2-40B4-BE49-F238E27FC236}">
                <a16:creationId xmlns:a16="http://schemas.microsoft.com/office/drawing/2014/main" id="{161BB08A-E4C8-CC4E-8C4C-536C20236BD2}"/>
              </a:ext>
            </a:extLst>
          </p:cNvPr>
          <p:cNvSpPr/>
          <p:nvPr/>
        </p:nvSpPr>
        <p:spPr>
          <a:xfrm>
            <a:off x="6409226" y="4909837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5" name="Rombo 30">
            <a:extLst>
              <a:ext uri="{FF2B5EF4-FFF2-40B4-BE49-F238E27FC236}">
                <a16:creationId xmlns:a16="http://schemas.microsoft.com/office/drawing/2014/main" id="{E8D9B5D0-F04B-7E46-BC9A-315232E94C66}"/>
              </a:ext>
            </a:extLst>
          </p:cNvPr>
          <p:cNvSpPr/>
          <p:nvPr/>
        </p:nvSpPr>
        <p:spPr>
          <a:xfrm>
            <a:off x="2866225" y="2220618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6" name="Rombo 30">
            <a:extLst>
              <a:ext uri="{FF2B5EF4-FFF2-40B4-BE49-F238E27FC236}">
                <a16:creationId xmlns:a16="http://schemas.microsoft.com/office/drawing/2014/main" id="{B38B4F79-A1D6-B247-B2EA-7205B097AAE5}"/>
              </a:ext>
            </a:extLst>
          </p:cNvPr>
          <p:cNvSpPr/>
          <p:nvPr/>
        </p:nvSpPr>
        <p:spPr>
          <a:xfrm>
            <a:off x="3456992" y="4050471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7" name="Rombo 30">
            <a:extLst>
              <a:ext uri="{FF2B5EF4-FFF2-40B4-BE49-F238E27FC236}">
                <a16:creationId xmlns:a16="http://schemas.microsoft.com/office/drawing/2014/main" id="{5A3D841A-A9DA-3E40-A75B-1D3C24B0BD9D}"/>
              </a:ext>
            </a:extLst>
          </p:cNvPr>
          <p:cNvSpPr/>
          <p:nvPr/>
        </p:nvSpPr>
        <p:spPr>
          <a:xfrm>
            <a:off x="3621684" y="4052061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8" name="Rombo 30">
            <a:extLst>
              <a:ext uri="{FF2B5EF4-FFF2-40B4-BE49-F238E27FC236}">
                <a16:creationId xmlns:a16="http://schemas.microsoft.com/office/drawing/2014/main" id="{36EAD35B-EFD5-6E44-8A16-6A6297322341}"/>
              </a:ext>
            </a:extLst>
          </p:cNvPr>
          <p:cNvSpPr/>
          <p:nvPr/>
        </p:nvSpPr>
        <p:spPr>
          <a:xfrm>
            <a:off x="3680351" y="3839819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39" name="Rombo 30">
            <a:extLst>
              <a:ext uri="{FF2B5EF4-FFF2-40B4-BE49-F238E27FC236}">
                <a16:creationId xmlns:a16="http://schemas.microsoft.com/office/drawing/2014/main" id="{9506A8D3-1A2B-6440-8F8D-B5D0A2D41D10}"/>
              </a:ext>
            </a:extLst>
          </p:cNvPr>
          <p:cNvSpPr/>
          <p:nvPr/>
        </p:nvSpPr>
        <p:spPr>
          <a:xfrm>
            <a:off x="3523197" y="3865218"/>
            <a:ext cx="126800" cy="166153"/>
          </a:xfrm>
          <a:prstGeom prst="diamond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0" name="CuadroTexto 44">
            <a:extLst>
              <a:ext uri="{FF2B5EF4-FFF2-40B4-BE49-F238E27FC236}">
                <a16:creationId xmlns:a16="http://schemas.microsoft.com/office/drawing/2014/main" id="{84AEBEAA-8D05-1649-8FA5-FC3A50CBABA0}"/>
              </a:ext>
            </a:extLst>
          </p:cNvPr>
          <p:cNvSpPr txBox="1"/>
          <p:nvPr/>
        </p:nvSpPr>
        <p:spPr>
          <a:xfrm>
            <a:off x="227574" y="66882"/>
            <a:ext cx="8723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Model basic “ingredients”</a:t>
            </a:r>
          </a:p>
          <a:p>
            <a:pPr algn="ctr"/>
            <a:r>
              <a:rPr lang="en-GB" sz="3200" dirty="0"/>
              <a:t>Metacommunity</a:t>
            </a:r>
            <a:endParaRPr lang="en-GB" sz="2400" dirty="0"/>
          </a:p>
        </p:txBody>
      </p:sp>
      <p:sp>
        <p:nvSpPr>
          <p:cNvPr id="34" name="Elipse 32">
            <a:extLst>
              <a:ext uri="{FF2B5EF4-FFF2-40B4-BE49-F238E27FC236}">
                <a16:creationId xmlns:a16="http://schemas.microsoft.com/office/drawing/2014/main" id="{75911049-B1B4-B34F-AFFA-C229FCA347E3}"/>
              </a:ext>
            </a:extLst>
          </p:cNvPr>
          <p:cNvSpPr/>
          <p:nvPr/>
        </p:nvSpPr>
        <p:spPr>
          <a:xfrm>
            <a:off x="2718179" y="2073892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1" name="Elipse 32">
            <a:extLst>
              <a:ext uri="{FF2B5EF4-FFF2-40B4-BE49-F238E27FC236}">
                <a16:creationId xmlns:a16="http://schemas.microsoft.com/office/drawing/2014/main" id="{AAEBABCA-A173-C646-A552-AF76DB82B7CD}"/>
              </a:ext>
            </a:extLst>
          </p:cNvPr>
          <p:cNvSpPr/>
          <p:nvPr/>
        </p:nvSpPr>
        <p:spPr>
          <a:xfrm>
            <a:off x="2870579" y="2226292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2" name="Elipse 32">
            <a:extLst>
              <a:ext uri="{FF2B5EF4-FFF2-40B4-BE49-F238E27FC236}">
                <a16:creationId xmlns:a16="http://schemas.microsoft.com/office/drawing/2014/main" id="{22182B4C-ACF2-F342-8F7B-7EAD0F2D4A8B}"/>
              </a:ext>
            </a:extLst>
          </p:cNvPr>
          <p:cNvSpPr/>
          <p:nvPr/>
        </p:nvSpPr>
        <p:spPr>
          <a:xfrm>
            <a:off x="5122680" y="2995940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3" name="Elipse 32">
            <a:extLst>
              <a:ext uri="{FF2B5EF4-FFF2-40B4-BE49-F238E27FC236}">
                <a16:creationId xmlns:a16="http://schemas.microsoft.com/office/drawing/2014/main" id="{FBF8A841-6905-8845-9C26-8A1DC59A4CEC}"/>
              </a:ext>
            </a:extLst>
          </p:cNvPr>
          <p:cNvSpPr/>
          <p:nvPr/>
        </p:nvSpPr>
        <p:spPr>
          <a:xfrm>
            <a:off x="4853536" y="3158148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4" name="Elipse 32">
            <a:extLst>
              <a:ext uri="{FF2B5EF4-FFF2-40B4-BE49-F238E27FC236}">
                <a16:creationId xmlns:a16="http://schemas.microsoft.com/office/drawing/2014/main" id="{5DC5339A-536E-0A44-A677-B1D48BA73AB3}"/>
              </a:ext>
            </a:extLst>
          </p:cNvPr>
          <p:cNvSpPr/>
          <p:nvPr/>
        </p:nvSpPr>
        <p:spPr>
          <a:xfrm>
            <a:off x="2473764" y="2398002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5" name="Elipse 32">
            <a:extLst>
              <a:ext uri="{FF2B5EF4-FFF2-40B4-BE49-F238E27FC236}">
                <a16:creationId xmlns:a16="http://schemas.microsoft.com/office/drawing/2014/main" id="{3AF75C4B-8CA0-5D47-9617-218A04F028BC}"/>
              </a:ext>
            </a:extLst>
          </p:cNvPr>
          <p:cNvSpPr/>
          <p:nvPr/>
        </p:nvSpPr>
        <p:spPr>
          <a:xfrm>
            <a:off x="5299686" y="3158148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6" name="Elipse 32">
            <a:extLst>
              <a:ext uri="{FF2B5EF4-FFF2-40B4-BE49-F238E27FC236}">
                <a16:creationId xmlns:a16="http://schemas.microsoft.com/office/drawing/2014/main" id="{768F9055-1F0A-0B46-8245-61CA0DB5EE68}"/>
              </a:ext>
            </a:extLst>
          </p:cNvPr>
          <p:cNvSpPr/>
          <p:nvPr/>
        </p:nvSpPr>
        <p:spPr>
          <a:xfrm>
            <a:off x="3563370" y="3984998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7" name="Elipse 32">
            <a:extLst>
              <a:ext uri="{FF2B5EF4-FFF2-40B4-BE49-F238E27FC236}">
                <a16:creationId xmlns:a16="http://schemas.microsoft.com/office/drawing/2014/main" id="{14A914E4-CFAB-4F44-BA00-8EF99FE50803}"/>
              </a:ext>
            </a:extLst>
          </p:cNvPr>
          <p:cNvSpPr/>
          <p:nvPr/>
        </p:nvSpPr>
        <p:spPr>
          <a:xfrm>
            <a:off x="3722159" y="3985501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8" name="Elipse 32">
            <a:extLst>
              <a:ext uri="{FF2B5EF4-FFF2-40B4-BE49-F238E27FC236}">
                <a16:creationId xmlns:a16="http://schemas.microsoft.com/office/drawing/2014/main" id="{455BCA30-601D-5847-A801-DDE388F3732D}"/>
              </a:ext>
            </a:extLst>
          </p:cNvPr>
          <p:cNvSpPr/>
          <p:nvPr/>
        </p:nvSpPr>
        <p:spPr>
          <a:xfrm>
            <a:off x="6559490" y="5239435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49" name="Elipse 32">
            <a:extLst>
              <a:ext uri="{FF2B5EF4-FFF2-40B4-BE49-F238E27FC236}">
                <a16:creationId xmlns:a16="http://schemas.microsoft.com/office/drawing/2014/main" id="{3313477D-7543-F148-9E0A-82CA4463FA1A}"/>
              </a:ext>
            </a:extLst>
          </p:cNvPr>
          <p:cNvSpPr/>
          <p:nvPr/>
        </p:nvSpPr>
        <p:spPr>
          <a:xfrm>
            <a:off x="6633513" y="5020291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50" name="Elipse 32">
            <a:extLst>
              <a:ext uri="{FF2B5EF4-FFF2-40B4-BE49-F238E27FC236}">
                <a16:creationId xmlns:a16="http://schemas.microsoft.com/office/drawing/2014/main" id="{D88F9CE4-A2BF-4F4D-9D62-BE44CF51E504}"/>
              </a:ext>
            </a:extLst>
          </p:cNvPr>
          <p:cNvSpPr/>
          <p:nvPr/>
        </p:nvSpPr>
        <p:spPr>
          <a:xfrm>
            <a:off x="6309603" y="5115462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51" name="Elipse 32">
            <a:extLst>
              <a:ext uri="{FF2B5EF4-FFF2-40B4-BE49-F238E27FC236}">
                <a16:creationId xmlns:a16="http://schemas.microsoft.com/office/drawing/2014/main" id="{2DA25255-3B6D-7F48-91FE-097E00181F95}"/>
              </a:ext>
            </a:extLst>
          </p:cNvPr>
          <p:cNvSpPr/>
          <p:nvPr/>
        </p:nvSpPr>
        <p:spPr>
          <a:xfrm>
            <a:off x="5665916" y="2889525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52" name="Elipse 32">
            <a:extLst>
              <a:ext uri="{FF2B5EF4-FFF2-40B4-BE49-F238E27FC236}">
                <a16:creationId xmlns:a16="http://schemas.microsoft.com/office/drawing/2014/main" id="{A292AD0B-8A58-1F41-A288-D39F5280AD90}"/>
              </a:ext>
            </a:extLst>
          </p:cNvPr>
          <p:cNvSpPr/>
          <p:nvPr/>
        </p:nvSpPr>
        <p:spPr>
          <a:xfrm>
            <a:off x="6536026" y="4754335"/>
            <a:ext cx="148046" cy="14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0473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ángulo isósceles 19"/>
          <p:cNvSpPr/>
          <p:nvPr/>
        </p:nvSpPr>
        <p:spPr>
          <a:xfrm>
            <a:off x="4605653" y="3814719"/>
            <a:ext cx="341212" cy="208500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1" name="Hexágono 20"/>
          <p:cNvSpPr/>
          <p:nvPr/>
        </p:nvSpPr>
        <p:spPr>
          <a:xfrm>
            <a:off x="4690960" y="4302797"/>
            <a:ext cx="237085" cy="217979"/>
          </a:xfrm>
          <a:prstGeom prst="hexag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2" name="Cruz 21"/>
          <p:cNvSpPr/>
          <p:nvPr/>
        </p:nvSpPr>
        <p:spPr>
          <a:xfrm>
            <a:off x="4253118" y="4302799"/>
            <a:ext cx="199040" cy="227455"/>
          </a:xfrm>
          <a:prstGeom prst="plus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grpSp>
        <p:nvGrpSpPr>
          <p:cNvPr id="2" name="Agrupar 34"/>
          <p:cNvGrpSpPr/>
          <p:nvPr/>
        </p:nvGrpSpPr>
        <p:grpSpPr>
          <a:xfrm>
            <a:off x="1062271" y="3664991"/>
            <a:ext cx="1107516" cy="1021635"/>
            <a:chOff x="1467380" y="1829127"/>
            <a:chExt cx="1107516" cy="1021635"/>
          </a:xfrm>
        </p:grpSpPr>
        <p:sp>
          <p:nvSpPr>
            <p:cNvPr id="29" name="Rectángulo 28"/>
            <p:cNvSpPr/>
            <p:nvPr/>
          </p:nvSpPr>
          <p:spPr>
            <a:xfrm>
              <a:off x="1757866" y="1829127"/>
              <a:ext cx="180084" cy="2085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0" name="Triángulo isósceles 29"/>
            <p:cNvSpPr/>
            <p:nvPr/>
          </p:nvSpPr>
          <p:spPr>
            <a:xfrm>
              <a:off x="2233684" y="1933377"/>
              <a:ext cx="341212" cy="2085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1" name="Rombo 30"/>
            <p:cNvSpPr/>
            <p:nvPr/>
          </p:nvSpPr>
          <p:spPr>
            <a:xfrm>
              <a:off x="1844642" y="2182616"/>
              <a:ext cx="240767" cy="270102"/>
            </a:xfrm>
            <a:prstGeom prst="diamond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2" name="Hexágono 31"/>
            <p:cNvSpPr/>
            <p:nvPr/>
          </p:nvSpPr>
          <p:spPr>
            <a:xfrm>
              <a:off x="2167205" y="2369330"/>
              <a:ext cx="237085" cy="217978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3" name="Elipse 32"/>
            <p:cNvSpPr/>
            <p:nvPr/>
          </p:nvSpPr>
          <p:spPr>
            <a:xfrm>
              <a:off x="1686837" y="2587308"/>
              <a:ext cx="251113" cy="26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  <p:sp>
          <p:nvSpPr>
            <p:cNvPr id="34" name="Cruz 33"/>
            <p:cNvSpPr/>
            <p:nvPr/>
          </p:nvSpPr>
          <p:spPr>
            <a:xfrm>
              <a:off x="1467380" y="2182616"/>
              <a:ext cx="199040" cy="227455"/>
            </a:xfrm>
            <a:prstGeom prst="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36" name="CuadroTexto 35"/>
          <p:cNvSpPr txBox="1"/>
          <p:nvPr/>
        </p:nvSpPr>
        <p:spPr>
          <a:xfrm>
            <a:off x="186552" y="2379458"/>
            <a:ext cx="2665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Regional pool/</a:t>
            </a:r>
          </a:p>
          <a:p>
            <a:pPr algn="ctr"/>
            <a:r>
              <a:rPr lang="en-GB" sz="2400" dirty="0"/>
              <a:t>Metacommunity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 rot="19457780">
            <a:off x="2589974" y="3826095"/>
            <a:ext cx="1028363" cy="7492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 rot="7216">
            <a:off x="2394584" y="3732192"/>
            <a:ext cx="1390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Dispersal 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10157" y="0"/>
            <a:ext cx="8723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Synthesis in community ecology</a:t>
            </a:r>
            <a:endParaRPr lang="en-GB" sz="2400" dirty="0"/>
          </a:p>
        </p:txBody>
      </p:sp>
      <p:sp>
        <p:nvSpPr>
          <p:cNvPr id="47" name="Rectángulo 46"/>
          <p:cNvSpPr/>
          <p:nvPr/>
        </p:nvSpPr>
        <p:spPr>
          <a:xfrm>
            <a:off x="4267655" y="3896046"/>
            <a:ext cx="180084" cy="208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grpSp>
        <p:nvGrpSpPr>
          <p:cNvPr id="3" name="Agrupar 41"/>
          <p:cNvGrpSpPr/>
          <p:nvPr/>
        </p:nvGrpSpPr>
        <p:grpSpPr>
          <a:xfrm>
            <a:off x="5283945" y="2376961"/>
            <a:ext cx="2978175" cy="2403951"/>
            <a:chOff x="5224630" y="2930833"/>
            <a:chExt cx="2978175" cy="2403951"/>
          </a:xfrm>
        </p:grpSpPr>
        <p:grpSp>
          <p:nvGrpSpPr>
            <p:cNvPr id="4" name="Agrupar 22"/>
            <p:cNvGrpSpPr/>
            <p:nvPr/>
          </p:nvGrpSpPr>
          <p:grpSpPr>
            <a:xfrm>
              <a:off x="6832472" y="4171479"/>
              <a:ext cx="1135871" cy="1163305"/>
              <a:chOff x="7543332" y="3042220"/>
              <a:chExt cx="1135871" cy="1163305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7543332" y="3042220"/>
                <a:ext cx="1135871" cy="11633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/>
              </a:p>
            </p:txBody>
          </p:sp>
          <p:sp>
            <p:nvSpPr>
              <p:cNvPr id="25" name="Cruz 24"/>
              <p:cNvSpPr/>
              <p:nvPr/>
            </p:nvSpPr>
            <p:spPr>
              <a:xfrm>
                <a:off x="8071677" y="3784277"/>
                <a:ext cx="199040" cy="227455"/>
              </a:xfrm>
              <a:prstGeom prst="plus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7761883" y="3414668"/>
                <a:ext cx="180084" cy="2085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/>
              </a:p>
            </p:txBody>
          </p:sp>
          <p:sp>
            <p:nvSpPr>
              <p:cNvPr id="27" name="Triángulo isósceles 26"/>
              <p:cNvSpPr/>
              <p:nvPr/>
            </p:nvSpPr>
            <p:spPr>
              <a:xfrm>
                <a:off x="8100111" y="3269677"/>
                <a:ext cx="341212" cy="2085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5224630" y="4306829"/>
              <a:ext cx="13552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/>
                <a:t>Selection</a:t>
              </a:r>
            </a:p>
            <a:p>
              <a:pPr algn="ctr"/>
              <a:r>
                <a:rPr lang="en-GB" sz="2400" b="1" dirty="0"/>
                <a:t>Drift</a:t>
              </a:r>
              <a:endParaRPr lang="en-GB" sz="24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6594672" y="2930833"/>
              <a:ext cx="16081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/>
                <a:t>Local</a:t>
              </a:r>
            </a:p>
            <a:p>
              <a:pPr algn="ctr"/>
              <a:r>
                <a:rPr lang="en-GB" sz="2400" dirty="0"/>
                <a:t>community</a:t>
              </a:r>
            </a:p>
          </p:txBody>
        </p:sp>
        <p:cxnSp>
          <p:nvCxnSpPr>
            <p:cNvPr id="48" name="Conector recto de flecha 47"/>
            <p:cNvCxnSpPr/>
            <p:nvPr/>
          </p:nvCxnSpPr>
          <p:spPr>
            <a:xfrm rot="19457780">
              <a:off x="5431707" y="4371253"/>
              <a:ext cx="1028363" cy="7492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riángulo isósceles 34"/>
          <p:cNvSpPr/>
          <p:nvPr/>
        </p:nvSpPr>
        <p:spPr>
          <a:xfrm rot="5400000">
            <a:off x="4509354" y="1699178"/>
            <a:ext cx="514963" cy="7525484"/>
          </a:xfrm>
          <a:prstGeom prst="triangl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CuadroTexto 39"/>
          <p:cNvSpPr txBox="1"/>
          <p:nvPr/>
        </p:nvSpPr>
        <p:spPr>
          <a:xfrm>
            <a:off x="3372347" y="5781353"/>
            <a:ext cx="2517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Number of species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3619664" y="2376962"/>
            <a:ext cx="1840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Local</a:t>
            </a:r>
          </a:p>
          <a:p>
            <a:pPr algn="ctr"/>
            <a:r>
              <a:rPr lang="en-GB" sz="2400" dirty="0"/>
              <a:t>habitat patch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7420130" y="6332967"/>
            <a:ext cx="140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Vellend</a:t>
            </a:r>
            <a:r>
              <a:rPr lang="en-GB" dirty="0"/>
              <a:t> 2010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1999181" y="1204729"/>
            <a:ext cx="206374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Niche theory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5226679" y="1204729"/>
            <a:ext cx="2063743" cy="4616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1">
                    <a:lumMod val="75000"/>
                  </a:schemeClr>
                </a:solidFill>
              </a:rPr>
              <a:t>Neutral theory</a:t>
            </a:r>
          </a:p>
        </p:txBody>
      </p:sp>
      <p:cxnSp>
        <p:nvCxnSpPr>
          <p:cNvPr id="50" name="Conector recto de flecha 49"/>
          <p:cNvCxnSpPr>
            <a:stCxn id="37" idx="3"/>
            <a:endCxn id="42" idx="1"/>
          </p:cNvCxnSpPr>
          <p:nvPr/>
        </p:nvCxnSpPr>
        <p:spPr>
          <a:xfrm>
            <a:off x="4062924" y="1435562"/>
            <a:ext cx="1163755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33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iángulo isósceles 19"/>
          <p:cNvSpPr/>
          <p:nvPr/>
        </p:nvSpPr>
        <p:spPr>
          <a:xfrm>
            <a:off x="4605653" y="3814719"/>
            <a:ext cx="341212" cy="208500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1" name="Hexágono 20"/>
          <p:cNvSpPr/>
          <p:nvPr/>
        </p:nvSpPr>
        <p:spPr>
          <a:xfrm>
            <a:off x="4690960" y="4302797"/>
            <a:ext cx="237085" cy="217979"/>
          </a:xfrm>
          <a:prstGeom prst="hexag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2" name="Cruz 21"/>
          <p:cNvSpPr/>
          <p:nvPr/>
        </p:nvSpPr>
        <p:spPr>
          <a:xfrm>
            <a:off x="4253118" y="4302799"/>
            <a:ext cx="199040" cy="227455"/>
          </a:xfrm>
          <a:prstGeom prst="plus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2" name="Agrupar 34"/>
          <p:cNvGrpSpPr/>
          <p:nvPr/>
        </p:nvGrpSpPr>
        <p:grpSpPr>
          <a:xfrm>
            <a:off x="1062271" y="3664991"/>
            <a:ext cx="1107516" cy="1021635"/>
            <a:chOff x="1467380" y="1829127"/>
            <a:chExt cx="1107516" cy="1021635"/>
          </a:xfrm>
        </p:grpSpPr>
        <p:sp>
          <p:nvSpPr>
            <p:cNvPr id="29" name="Rectángulo 28"/>
            <p:cNvSpPr/>
            <p:nvPr/>
          </p:nvSpPr>
          <p:spPr>
            <a:xfrm>
              <a:off x="1757866" y="1829127"/>
              <a:ext cx="180084" cy="2085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0" name="Triángulo isósceles 29"/>
            <p:cNvSpPr/>
            <p:nvPr/>
          </p:nvSpPr>
          <p:spPr>
            <a:xfrm>
              <a:off x="2233684" y="1933377"/>
              <a:ext cx="341212" cy="20850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1" name="Rombo 30"/>
            <p:cNvSpPr/>
            <p:nvPr/>
          </p:nvSpPr>
          <p:spPr>
            <a:xfrm>
              <a:off x="1844642" y="2182616"/>
              <a:ext cx="240767" cy="270102"/>
            </a:xfrm>
            <a:prstGeom prst="diamond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2" name="Hexágono 31"/>
            <p:cNvSpPr/>
            <p:nvPr/>
          </p:nvSpPr>
          <p:spPr>
            <a:xfrm>
              <a:off x="2167205" y="2369330"/>
              <a:ext cx="237085" cy="217978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3" name="Elipse 32"/>
            <p:cNvSpPr/>
            <p:nvPr/>
          </p:nvSpPr>
          <p:spPr>
            <a:xfrm>
              <a:off x="1686837" y="2587308"/>
              <a:ext cx="251113" cy="26345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34" name="Cruz 33"/>
            <p:cNvSpPr/>
            <p:nvPr/>
          </p:nvSpPr>
          <p:spPr>
            <a:xfrm>
              <a:off x="1467380" y="2182616"/>
              <a:ext cx="199040" cy="227455"/>
            </a:xfrm>
            <a:prstGeom prst="plus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</p:grpSp>
      <p:sp>
        <p:nvSpPr>
          <p:cNvPr id="36" name="CuadroTexto 35"/>
          <p:cNvSpPr txBox="1"/>
          <p:nvPr/>
        </p:nvSpPr>
        <p:spPr>
          <a:xfrm>
            <a:off x="186552" y="2379458"/>
            <a:ext cx="2665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Regional pool/</a:t>
            </a:r>
          </a:p>
          <a:p>
            <a:pPr algn="ctr"/>
            <a:r>
              <a:rPr lang="en-GB" sz="2400" err="1"/>
              <a:t>Metacommunity</a:t>
            </a:r>
            <a:endParaRPr lang="en-GB" sz="2400"/>
          </a:p>
        </p:txBody>
      </p:sp>
      <p:cxnSp>
        <p:nvCxnSpPr>
          <p:cNvPr id="38" name="Conector recto de flecha 37"/>
          <p:cNvCxnSpPr/>
          <p:nvPr/>
        </p:nvCxnSpPr>
        <p:spPr>
          <a:xfrm rot="19457780">
            <a:off x="2589974" y="3826095"/>
            <a:ext cx="1028363" cy="7492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 rot="7216">
            <a:off x="2394584" y="3732192"/>
            <a:ext cx="1390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Dispersal 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210157" y="0"/>
            <a:ext cx="87236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/>
              <a:t>Synthesis in community ecology</a:t>
            </a:r>
            <a:endParaRPr lang="en-GB" sz="2400"/>
          </a:p>
        </p:txBody>
      </p:sp>
      <p:sp>
        <p:nvSpPr>
          <p:cNvPr id="47" name="Rectángulo 46"/>
          <p:cNvSpPr/>
          <p:nvPr/>
        </p:nvSpPr>
        <p:spPr>
          <a:xfrm>
            <a:off x="4267655" y="3896046"/>
            <a:ext cx="180084" cy="208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grpSp>
        <p:nvGrpSpPr>
          <p:cNvPr id="3" name="Agrupar 41"/>
          <p:cNvGrpSpPr/>
          <p:nvPr/>
        </p:nvGrpSpPr>
        <p:grpSpPr>
          <a:xfrm>
            <a:off x="5283945" y="2376961"/>
            <a:ext cx="2978175" cy="2403951"/>
            <a:chOff x="5224630" y="2930833"/>
            <a:chExt cx="2978175" cy="2403951"/>
          </a:xfrm>
        </p:grpSpPr>
        <p:grpSp>
          <p:nvGrpSpPr>
            <p:cNvPr id="4" name="Agrupar 22"/>
            <p:cNvGrpSpPr/>
            <p:nvPr/>
          </p:nvGrpSpPr>
          <p:grpSpPr>
            <a:xfrm>
              <a:off x="6832472" y="4171479"/>
              <a:ext cx="1135871" cy="1163305"/>
              <a:chOff x="7543332" y="3042220"/>
              <a:chExt cx="1135871" cy="1163305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7543332" y="3042220"/>
                <a:ext cx="1135871" cy="11633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22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  <p:sp>
            <p:nvSpPr>
              <p:cNvPr id="25" name="Cruz 24"/>
              <p:cNvSpPr/>
              <p:nvPr/>
            </p:nvSpPr>
            <p:spPr>
              <a:xfrm>
                <a:off x="8071677" y="3784277"/>
                <a:ext cx="199040" cy="227455"/>
              </a:xfrm>
              <a:prstGeom prst="plus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  <p:sp>
            <p:nvSpPr>
              <p:cNvPr id="26" name="Rectángulo 25"/>
              <p:cNvSpPr/>
              <p:nvPr/>
            </p:nvSpPr>
            <p:spPr>
              <a:xfrm>
                <a:off x="7761883" y="3414668"/>
                <a:ext cx="180084" cy="2085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  <p:sp>
            <p:nvSpPr>
              <p:cNvPr id="27" name="Triángulo isósceles 26"/>
              <p:cNvSpPr/>
              <p:nvPr/>
            </p:nvSpPr>
            <p:spPr>
              <a:xfrm>
                <a:off x="8100111" y="3269677"/>
                <a:ext cx="341212" cy="208500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5224630" y="4306829"/>
              <a:ext cx="13552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/>
                <a:t>Selection</a:t>
              </a:r>
            </a:p>
            <a:p>
              <a:pPr algn="ctr"/>
              <a:r>
                <a:rPr lang="en-GB" sz="2400" b="1"/>
                <a:t>Drift</a:t>
              </a:r>
              <a:endParaRPr lang="en-GB" sz="240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6594672" y="2930833"/>
              <a:ext cx="16081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/>
                <a:t>Local</a:t>
              </a:r>
            </a:p>
            <a:p>
              <a:pPr algn="ctr"/>
              <a:r>
                <a:rPr lang="en-GB" sz="2400"/>
                <a:t>community</a:t>
              </a:r>
            </a:p>
          </p:txBody>
        </p:sp>
        <p:cxnSp>
          <p:nvCxnSpPr>
            <p:cNvPr id="48" name="Conector recto de flecha 47"/>
            <p:cNvCxnSpPr/>
            <p:nvPr/>
          </p:nvCxnSpPr>
          <p:spPr>
            <a:xfrm rot="19457780">
              <a:off x="5431707" y="4371253"/>
              <a:ext cx="1028363" cy="7492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riángulo isósceles 34"/>
          <p:cNvSpPr/>
          <p:nvPr/>
        </p:nvSpPr>
        <p:spPr>
          <a:xfrm rot="5400000">
            <a:off x="4509354" y="1699178"/>
            <a:ext cx="514963" cy="7525484"/>
          </a:xfrm>
          <a:prstGeom prst="triangl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CuadroTexto 39"/>
          <p:cNvSpPr txBox="1"/>
          <p:nvPr/>
        </p:nvSpPr>
        <p:spPr>
          <a:xfrm>
            <a:off x="3372347" y="5781353"/>
            <a:ext cx="2517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Number of species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3619664" y="2376962"/>
            <a:ext cx="1840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/>
              <a:t>Local</a:t>
            </a:r>
          </a:p>
          <a:p>
            <a:pPr algn="ctr"/>
            <a:r>
              <a:rPr lang="en-GB" sz="2400"/>
              <a:t>habitat patch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7420130" y="6332967"/>
            <a:ext cx="140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Vellend</a:t>
            </a:r>
            <a:r>
              <a:rPr lang="en-GB"/>
              <a:t> 2010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1999181" y="1204729"/>
            <a:ext cx="2063743" cy="461665"/>
          </a:xfrm>
          <a:prstGeom prst="rect">
            <a:avLst/>
          </a:prstGeom>
          <a:noFill/>
          <a:ln>
            <a:solidFill>
              <a:srgbClr val="D9D9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rgbClr val="BFBFBF"/>
                </a:solidFill>
              </a:rPr>
              <a:t>Niche theory</a:t>
            </a:r>
          </a:p>
        </p:txBody>
      </p:sp>
      <p:sp>
        <p:nvSpPr>
          <p:cNvPr id="42" name="CuadroTexto 41"/>
          <p:cNvSpPr txBox="1"/>
          <p:nvPr/>
        </p:nvSpPr>
        <p:spPr>
          <a:xfrm>
            <a:off x="5226679" y="1204729"/>
            <a:ext cx="2063743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Neutral theory</a:t>
            </a:r>
          </a:p>
        </p:txBody>
      </p:sp>
      <p:cxnSp>
        <p:nvCxnSpPr>
          <p:cNvPr id="50" name="Conector recto de flecha 49"/>
          <p:cNvCxnSpPr>
            <a:stCxn id="37" idx="3"/>
            <a:endCxn id="42" idx="1"/>
          </p:cNvCxnSpPr>
          <p:nvPr/>
        </p:nvCxnSpPr>
        <p:spPr>
          <a:xfrm>
            <a:off x="4062924" y="1435562"/>
            <a:ext cx="1163755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>
            <a:off x="5283945" y="4018480"/>
            <a:ext cx="1355209" cy="4739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1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Split_species_intermediat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375" y="3655523"/>
            <a:ext cx="2695421" cy="3034895"/>
          </a:xfrm>
          <a:prstGeom prst="rect">
            <a:avLst/>
          </a:prstGeom>
        </p:spPr>
      </p:pic>
      <p:pic>
        <p:nvPicPr>
          <p:cNvPr id="6" name="Imagen 5" descr="splot_species_SS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94" y="3650367"/>
            <a:ext cx="2700000" cy="3040051"/>
          </a:xfrm>
          <a:prstGeom prst="rect">
            <a:avLst/>
          </a:prstGeom>
        </p:spPr>
      </p:pic>
      <p:pic>
        <p:nvPicPr>
          <p:cNvPr id="7" name="Imagen 6" descr="spplot_species_N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390" y="3650367"/>
            <a:ext cx="2700000" cy="3040049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704516" y="6695574"/>
            <a:ext cx="7547313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12889" y="6335428"/>
            <a:ext cx="85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+ niche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7136809" y="6335428"/>
            <a:ext cx="102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+ neutral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868582" y="143238"/>
            <a:ext cx="509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/>
              <a:t>Individual-based model on a grid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453798" y="3650369"/>
            <a:ext cx="21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Intermediate case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467426" y="3455007"/>
            <a:ext cx="210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Niche-based</a:t>
            </a:r>
          </a:p>
          <a:p>
            <a:pPr algn="ctr"/>
            <a:r>
              <a:rPr lang="en-GB"/>
              <a:t>species distributions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367135" y="3455007"/>
            <a:ext cx="210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Neutral</a:t>
            </a:r>
          </a:p>
          <a:p>
            <a:pPr algn="ctr"/>
            <a:r>
              <a:rPr lang="en-GB"/>
              <a:t>species distributions</a:t>
            </a:r>
          </a:p>
        </p:txBody>
      </p:sp>
      <p:pic>
        <p:nvPicPr>
          <p:cNvPr id="13" name="Imagen 3" descr="spplot_env.jpeg">
            <a:extLst>
              <a:ext uri="{FF2B5EF4-FFF2-40B4-BE49-F238E27FC236}">
                <a16:creationId xmlns:a16="http://schemas.microsoft.com/office/drawing/2014/main" id="{70EE1B57-250E-354C-B6D1-7FD895E60C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264" b="10749"/>
          <a:stretch/>
        </p:blipFill>
        <p:spPr>
          <a:xfrm>
            <a:off x="3161375" y="1249048"/>
            <a:ext cx="2697789" cy="2308129"/>
          </a:xfrm>
          <a:prstGeom prst="rect">
            <a:avLst/>
          </a:prstGeom>
        </p:spPr>
      </p:pic>
      <p:sp>
        <p:nvSpPr>
          <p:cNvPr id="17" name="CuadroTexto 12">
            <a:extLst>
              <a:ext uri="{FF2B5EF4-FFF2-40B4-BE49-F238E27FC236}">
                <a16:creationId xmlns:a16="http://schemas.microsoft.com/office/drawing/2014/main" id="{74A552AB-2DAE-0A49-8196-B5629D739B2C}"/>
              </a:ext>
            </a:extLst>
          </p:cNvPr>
          <p:cNvSpPr txBox="1"/>
          <p:nvPr/>
        </p:nvSpPr>
        <p:spPr>
          <a:xfrm>
            <a:off x="3894418" y="879716"/>
            <a:ext cx="116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Landscape</a:t>
            </a:r>
          </a:p>
        </p:txBody>
      </p:sp>
    </p:spTree>
    <p:extLst>
      <p:ext uri="{BB962C8B-B14F-4D97-AF65-F5344CB8AC3E}">
        <p14:creationId xmlns:p14="http://schemas.microsoft.com/office/powerpoint/2010/main" val="168634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895</TotalTime>
  <Words>851</Words>
  <Application>Microsoft Macintosh PowerPoint</Application>
  <PresentationFormat>On-screen Show (4:3)</PresentationFormat>
  <Paragraphs>138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Mangal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Duarte Viana</cp:lastModifiedBy>
  <cp:revision>45</cp:revision>
  <dcterms:created xsi:type="dcterms:W3CDTF">2018-01-23T09:42:58Z</dcterms:created>
  <dcterms:modified xsi:type="dcterms:W3CDTF">2021-01-22T14:53:36Z</dcterms:modified>
</cp:coreProperties>
</file>